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sldIdLst>
    <p:sldId id="256" r:id="rId2"/>
    <p:sldId id="257" r:id="rId3"/>
    <p:sldId id="271" r:id="rId4"/>
    <p:sldId id="272" r:id="rId5"/>
    <p:sldId id="275" r:id="rId6"/>
    <p:sldId id="276" r:id="rId7"/>
    <p:sldId id="264" r:id="rId8"/>
    <p:sldId id="260" r:id="rId9"/>
    <p:sldId id="279" r:id="rId10"/>
    <p:sldId id="277" r:id="rId11"/>
    <p:sldId id="265" r:id="rId12"/>
    <p:sldId id="280" r:id="rId13"/>
    <p:sldId id="281" r:id="rId14"/>
    <p:sldId id="282" r:id="rId15"/>
    <p:sldId id="283" r:id="rId16"/>
    <p:sldId id="285" r:id="rId17"/>
    <p:sldId id="284" r:id="rId18"/>
    <p:sldId id="286" r:id="rId19"/>
    <p:sldId id="263" r:id="rId20"/>
    <p:sldId id="268" r:id="rId21"/>
    <p:sldId id="278" r:id="rId22"/>
    <p:sldId id="287" r:id="rId23"/>
    <p:sldId id="288" r:id="rId24"/>
    <p:sldId id="289" r:id="rId25"/>
    <p:sldId id="267" r:id="rId26"/>
    <p:sldId id="270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F2CE"/>
    <a:srgbClr val="0066CC"/>
    <a:srgbClr val="003399"/>
    <a:srgbClr val="75BEEB"/>
    <a:srgbClr val="D7E5F9"/>
    <a:srgbClr val="D0EBB3"/>
    <a:srgbClr val="F2FAEA"/>
    <a:srgbClr val="75A5EB"/>
    <a:srgbClr val="4485E4"/>
    <a:srgbClr val="C0D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378" y="-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5EFB-B1AC-456C-8E58-409CC3A2C1DE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7B49-BA93-48EB-94C6-23440CA7B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5EFB-B1AC-456C-8E58-409CC3A2C1DE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7B49-BA93-48EB-94C6-23440CA7B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5EFB-B1AC-456C-8E58-409CC3A2C1DE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7B49-BA93-48EB-94C6-23440CA7B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5EFB-B1AC-456C-8E58-409CC3A2C1DE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7B49-BA93-48EB-94C6-23440CA7B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5EFB-B1AC-456C-8E58-409CC3A2C1DE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7B49-BA93-48EB-94C6-23440CA7B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5EFB-B1AC-456C-8E58-409CC3A2C1DE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7B49-BA93-48EB-94C6-23440CA7B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5EFB-B1AC-456C-8E58-409CC3A2C1DE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7B49-BA93-48EB-94C6-23440CA7B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5EFB-B1AC-456C-8E58-409CC3A2C1DE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7B49-BA93-48EB-94C6-23440CA7B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5EFB-B1AC-456C-8E58-409CC3A2C1DE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7B49-BA93-48EB-94C6-23440CA7B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5EFB-B1AC-456C-8E58-409CC3A2C1DE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7B49-BA93-48EB-94C6-23440CA7B26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5EFB-B1AC-456C-8E58-409CC3A2C1DE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C87B49-BA93-48EB-94C6-23440CA7B26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BC87B49-BA93-48EB-94C6-23440CA7B26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0955EFB-B1AC-456C-8E58-409CC3A2C1DE}" type="datetimeFigureOut">
              <a:rPr lang="en-US" smtClean="0"/>
              <a:t>3/29/2025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po.bg/bg/tarifi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A33C45-526F-4286-ACAF-B368750F0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6200" y="1316321"/>
            <a:ext cx="9144000" cy="1761845"/>
          </a:xfrm>
        </p:spPr>
        <p:txBody>
          <a:bodyPr/>
          <a:lstStyle/>
          <a:p>
            <a:pPr algn="ctr"/>
            <a:r>
              <a:rPr lang="ru-RU" sz="32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BG-RRP-2.019 ПОДПОМАГАНЕ НА ПАТЕНТНАТА ДЕЙНОСТ НА ЗВЕНАТА НА БАН</a:t>
            </a:r>
            <a:endParaRPr lang="en-US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850F68D-5794-4988-9D5F-547F8B42C4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737" y="3508624"/>
            <a:ext cx="10795000" cy="1066800"/>
          </a:xfrm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bg-BG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bg-BG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нвестиция </a:t>
            </a:r>
            <a:r>
              <a:rPr lang="bg-BG" sz="2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C2.I2 „Повишаване на иновационния капацитет на Българската академия на науките в сферата на зелените и цифровите технологии“</a:t>
            </a:r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bg-BG" sz="2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Плана за възстановяване и устойчивост</a:t>
            </a:r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AB0B2D3-08BF-40D9-A38C-4D59D34AC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05" y="5372290"/>
            <a:ext cx="4627265" cy="137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119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2FD58A-EA73-49EE-AA3D-AE1C42DDC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502024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400" b="1" dirty="0">
                <a:latin typeface="Cambria" panose="02040503050406030204" pitchFamily="18" charset="0"/>
                <a:ea typeface="Cambria" panose="02040503050406030204" pitchFamily="18" charset="0"/>
              </a:rPr>
              <a:t>Допустими </a:t>
            </a:r>
            <a:r>
              <a:rPr lang="bg-BG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категории дейности</a:t>
            </a:r>
            <a:r>
              <a:rPr lang="bg-BG" sz="2400" b="1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40D0B9-9A8F-485C-9D3F-64590880E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111628"/>
            <a:ext cx="10994450" cy="5466972"/>
          </a:xfrm>
        </p:spPr>
        <p:txBody>
          <a:bodyPr>
            <a:noAutofit/>
          </a:bodyPr>
          <a:lstStyle/>
          <a:p>
            <a:pPr indent="-342900" algn="just">
              <a:lnSpc>
                <a:spcPct val="107000"/>
              </a:lnSpc>
              <a:spcBef>
                <a:spcPts val="0"/>
              </a:spcBef>
            </a:pPr>
            <a:r>
              <a:rPr lang="bg-BG" sz="1600" dirty="0" smtClean="0">
                <a:latin typeface="+mj-lt"/>
                <a:ea typeface="Calibri"/>
                <a:cs typeface="Times New Roman"/>
              </a:rPr>
              <a:t>Дейности за организация и управление на проекта;</a:t>
            </a:r>
          </a:p>
          <a:p>
            <a:pPr indent="-342900" algn="just">
              <a:lnSpc>
                <a:spcPct val="107000"/>
              </a:lnSpc>
              <a:spcBef>
                <a:spcPts val="0"/>
              </a:spcBef>
            </a:pPr>
            <a:r>
              <a:rPr lang="bg-BG" sz="1600" b="1" dirty="0" smtClean="0">
                <a:latin typeface="+mj-lt"/>
                <a:ea typeface="Calibri"/>
                <a:cs typeface="Times New Roman"/>
              </a:rPr>
              <a:t>Дейности по информиране и публичност</a:t>
            </a:r>
            <a:r>
              <a:rPr lang="bg-BG" sz="1600" dirty="0" smtClean="0">
                <a:latin typeface="+mj-lt"/>
                <a:ea typeface="Calibri"/>
                <a:cs typeface="Times New Roman"/>
              </a:rPr>
              <a:t>.</a:t>
            </a:r>
            <a:endParaRPr lang="en-GB" sz="1600" dirty="0" smtClean="0">
              <a:latin typeface="+mj-lt"/>
              <a:ea typeface="Calibri"/>
              <a:cs typeface="Times New Roman"/>
            </a:endParaRPr>
          </a:p>
          <a:p>
            <a:pPr marL="114300" indent="0">
              <a:buNone/>
            </a:pPr>
            <a:r>
              <a:rPr lang="bg-BG" sz="1600" dirty="0">
                <a:latin typeface="+mj-lt"/>
              </a:rPr>
              <a:t>При всички мерки за информация, комуникация и публичност, предприети от краен получател, изрично се указва произходът на финансиране чрез поставяне на емблемата на ЕС в съответствие с посочените технически характеристики с упоменаване на „финансирано от Европейския съюз – NextGenerationEU</a:t>
            </a:r>
            <a:r>
              <a:rPr lang="bg-BG" sz="1600" dirty="0" smtClean="0">
                <a:latin typeface="+mj-lt"/>
              </a:rPr>
              <a:t>“.</a:t>
            </a:r>
          </a:p>
          <a:p>
            <a:pPr marL="114300" indent="0">
              <a:buNone/>
            </a:pPr>
            <a:r>
              <a:rPr lang="ru-RU" sz="1600" dirty="0" smtClean="0">
                <a:latin typeface="+mj-lt"/>
              </a:rPr>
              <a:t>• включва </a:t>
            </a:r>
            <a:r>
              <a:rPr lang="ru-RU" sz="1600" dirty="0">
                <a:latin typeface="+mj-lt"/>
              </a:rPr>
              <a:t>на уеб-сайта си, при наличието на такъв, кратко описание на изпълняваната инвестиция, включително на неговите цели и резултати, като откроява финансовата подкрепа от Европейския съюз чрез инструмента СледващоПоколениеЕС;</a:t>
            </a:r>
          </a:p>
          <a:p>
            <a:pPr marL="114300" indent="0">
              <a:buNone/>
            </a:pPr>
            <a:r>
              <a:rPr lang="ru-RU" sz="1600" dirty="0" smtClean="0">
                <a:latin typeface="+mj-lt"/>
              </a:rPr>
              <a:t>• поставя </a:t>
            </a:r>
            <a:r>
              <a:rPr lang="ru-RU" sz="1600" dirty="0">
                <a:latin typeface="+mj-lt"/>
              </a:rPr>
              <a:t>минимум един плакат с информация за изпълняваната инвестиция (минимален размер А3), в който се споменава финансовата подкрепа от ЕС, на видно за обществеността място, напр. на входа на сградата, където се изпълнява инвестицията;</a:t>
            </a:r>
          </a:p>
          <a:p>
            <a:pPr marL="114300" indent="0">
              <a:buNone/>
            </a:pPr>
            <a:r>
              <a:rPr lang="ru-RU" sz="1600" dirty="0" smtClean="0">
                <a:latin typeface="+mj-lt"/>
              </a:rPr>
              <a:t>• Документите/публикациите, свързани с изпълнението на проекта , на </a:t>
            </a:r>
            <a:r>
              <a:rPr lang="ru-RU" sz="1600" dirty="0">
                <a:latin typeface="+mj-lt"/>
              </a:rPr>
              <a:t>крайния получател, под каквато и да е форма и в каквото и да е средство за осведомяване, в това число и интернет, трябва да съдържа следното заявление: </a:t>
            </a:r>
          </a:p>
          <a:p>
            <a:pPr marL="114300" indent="0">
              <a:buNone/>
            </a:pPr>
            <a:r>
              <a:rPr lang="ru-RU" sz="1600" dirty="0">
                <a:latin typeface="+mj-lt"/>
              </a:rPr>
              <a:t>“Този &lt;документ/публикация&gt; е създаден с финансовата подкрепа на Европейския съюз – СледващоПоколениеЕС. Цялата отговорност за съдържанието на документа се носи от &lt;наименование на крайния получател&gt; и при никакви обстоятелства не може да се приема, че този документ отразява официалното становище на Европейския съюз и &lt;наименование на СНД&gt;.“</a:t>
            </a:r>
          </a:p>
          <a:p>
            <a:pPr marL="114300" indent="0">
              <a:buNone/>
            </a:pPr>
            <a:endParaRPr lang="en-US" sz="1600" dirty="0">
              <a:latin typeface="+mj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06F8212-47BB-417C-B2CF-2ED7AC263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5000" y="5850977"/>
            <a:ext cx="3044997" cy="91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606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8AF2D6-569D-446C-940E-B64840BD5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935" y="419100"/>
            <a:ext cx="8596668" cy="37651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ДОПУСТИМИ КАТЕГОРИИ </a:t>
            </a:r>
            <a:r>
              <a:rPr lang="en-US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РАЗХОДИ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b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F20683-40D8-44F6-8637-126387A18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06721"/>
            <a:ext cx="10820400" cy="58091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000" b="1" dirty="0">
                <a:latin typeface="Cambria" panose="02040503050406030204" pitchFamily="18" charset="0"/>
                <a:ea typeface="Cambria" panose="02040503050406030204" pitchFamily="18" charset="0"/>
              </a:rPr>
              <a:t>ПРЕКИ </a:t>
            </a:r>
            <a:r>
              <a:rPr lang="bg-BG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РАЗХОДИ</a:t>
            </a:r>
          </a:p>
          <a:p>
            <a:r>
              <a:rPr lang="bg-BG" sz="2000" dirty="0"/>
              <a:t>9.2.1. Разходи  за услуги</a:t>
            </a:r>
            <a:endParaRPr lang="en-GB" sz="2000" dirty="0"/>
          </a:p>
          <a:p>
            <a:r>
              <a:rPr lang="bg-BG" sz="2000" i="1" dirty="0"/>
              <a:t>Разходите са за предоставяне на услуги от</a:t>
            </a:r>
            <a:r>
              <a:rPr lang="bg-BG" sz="2000" dirty="0"/>
              <a:t> </a:t>
            </a:r>
            <a:r>
              <a:rPr lang="bg-BG" sz="2000" i="1" dirty="0"/>
              <a:t>представител по индустриална собственост във връзка с подготовката и подаването на заявката за издаване на патент и заявката за регистрация на полезен модел, както и представителство пред съответното патентно ведомство.</a:t>
            </a:r>
            <a:endParaRPr lang="en-GB" sz="2000" dirty="0"/>
          </a:p>
          <a:p>
            <a:r>
              <a:rPr lang="bg-BG" sz="2000" i="1" dirty="0"/>
              <a:t> Услугата е допустим разход, ако е извършена от представител по индустриална собственост, вписан в регистъра на съответното ведомство и притежаващ съответното удостоверение. Кандидатът сключва договор с представителя по индустриална собственост след представяне на</a:t>
            </a:r>
            <a:r>
              <a:rPr lang="bg-BG" sz="2000" dirty="0"/>
              <a:t> </a:t>
            </a:r>
            <a:r>
              <a:rPr lang="bg-BG" sz="2000" i="1" dirty="0"/>
              <a:t>копие от сключената застраховка, съгласно чл. 106 от ЗПРПМ. </a:t>
            </a:r>
            <a:endParaRPr lang="en-GB" sz="2000" dirty="0"/>
          </a:p>
          <a:p>
            <a:pPr marL="0" indent="0">
              <a:buNone/>
            </a:pPr>
            <a:endParaRPr lang="bg-BG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06F8212-47BB-417C-B2CF-2ED7AC263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900" y="0"/>
            <a:ext cx="3044997" cy="91438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20100" y="5213977"/>
            <a:ext cx="4202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https://portal.bpo.bg/representative_aap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0100" y="4686880"/>
            <a:ext cx="3766159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bg-BG" sz="2400" b="1" dirty="0" smtClean="0"/>
              <a:t>Полезни интернет  връзки </a:t>
            </a:r>
            <a:endParaRPr lang="en-GB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720100" y="5626460"/>
            <a:ext cx="10378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https://</a:t>
            </a:r>
            <a:r>
              <a:rPr lang="en-GB" b="1" dirty="0" smtClean="0">
                <a:solidFill>
                  <a:srgbClr val="0070C0"/>
                </a:solidFill>
              </a:rPr>
              <a:t>www.epo.org/en/applying/representatives?size=n_10_n&amp;filters%5B0%5D%5Bfield%5D=activeflag&amp;filters%5B0%5D%5Bvalues%5D%5B0%5D=Y&amp;filters%5B0%5D%5Btype%5D=any&amp;filters%5B1%5D%5Bfield%5D=country&amp;filters%5B1%5D%5Bvalues%5D%5B0%5D=BG&amp;filters%5B1%5D%5Btype%5D=any</a:t>
            </a:r>
            <a:r>
              <a:rPr lang="bg-BG" b="1" dirty="0" smtClean="0">
                <a:solidFill>
                  <a:srgbClr val="0070C0"/>
                </a:solidFill>
              </a:rPr>
              <a:t> </a:t>
            </a:r>
            <a:endParaRPr lang="en-GB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812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8AF2D6-569D-446C-940E-B64840BD5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935" y="419100"/>
            <a:ext cx="8596668" cy="37651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ДОПУСТИМИ КАТЕГОРИИ </a:t>
            </a:r>
            <a:r>
              <a:rPr lang="en-US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РАЗХОДИ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b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F20683-40D8-44F6-8637-126387A18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06721"/>
            <a:ext cx="10820400" cy="58091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000" b="1" dirty="0">
                <a:latin typeface="Cambria" panose="02040503050406030204" pitchFamily="18" charset="0"/>
                <a:ea typeface="Cambria" panose="02040503050406030204" pitchFamily="18" charset="0"/>
              </a:rPr>
              <a:t>ПРЕКИ </a:t>
            </a:r>
            <a:r>
              <a:rPr lang="bg-BG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РАЗХОДИ</a:t>
            </a:r>
          </a:p>
          <a:p>
            <a:pPr marL="0" indent="0">
              <a:buNone/>
            </a:pPr>
            <a:endParaRPr lang="bg-BG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06F8212-47BB-417C-B2CF-2ED7AC263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900" y="0"/>
            <a:ext cx="3044997" cy="9143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10359" y="1167369"/>
            <a:ext cx="11151476" cy="4523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g-BG" i="1" dirty="0">
                <a:latin typeface="Cambria"/>
                <a:ea typeface="Calibri"/>
                <a:cs typeface="Times New Roman"/>
              </a:rPr>
              <a:t>Максимално допустимите разходи по процедурата за</a:t>
            </a:r>
            <a:r>
              <a:rPr lang="bg-BG" sz="1600" dirty="0">
                <a:ea typeface="Calibri"/>
                <a:cs typeface="Times New Roman"/>
              </a:rPr>
              <a:t> </a:t>
            </a:r>
            <a:r>
              <a:rPr lang="bg-BG" i="1" dirty="0">
                <a:latin typeface="Cambria"/>
                <a:ea typeface="Calibri"/>
                <a:cs typeface="Times New Roman"/>
              </a:rPr>
              <a:t>услугите, предоставени от представител по индустриална собственост за </a:t>
            </a:r>
            <a:r>
              <a:rPr lang="bg-BG" b="1" i="1" dirty="0">
                <a:latin typeface="Cambria"/>
                <a:ea typeface="Calibri"/>
                <a:cs typeface="Times New Roman"/>
              </a:rPr>
              <a:t>една заявка</a:t>
            </a:r>
            <a:r>
              <a:rPr lang="bg-BG" i="1" dirty="0">
                <a:latin typeface="Cambria"/>
                <a:ea typeface="Calibri"/>
                <a:cs typeface="Times New Roman"/>
              </a:rPr>
              <a:t> са:</a:t>
            </a:r>
            <a:endParaRPr lang="en-GB" sz="1600" dirty="0">
              <a:ea typeface="Calibri"/>
              <a:cs typeface="Times New Roman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ndara"/>
              <a:buChar char="-"/>
            </a:pPr>
            <a:r>
              <a:rPr lang="bg-BG" i="1" dirty="0">
                <a:latin typeface="Cambria"/>
                <a:ea typeface="Times New Roman"/>
                <a:cs typeface="Times New Roman"/>
              </a:rPr>
              <a:t>за подготовка на заявка за патент (с включени всички приложими компоненти на заявката) в Патентното ведомство по чл. 34 и чл. 35 от ЗПРПМ – 2 650.00 лв. без ДДС и 530.00 лв. за невъзстановим ДДС;  	</a:t>
            </a:r>
            <a:endParaRPr lang="en-GB" sz="1600" dirty="0">
              <a:ea typeface="Times New Roman"/>
              <a:cs typeface="Times New Roman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ndara"/>
              <a:buChar char="-"/>
            </a:pPr>
            <a:r>
              <a:rPr lang="bg-BG" i="1" dirty="0">
                <a:latin typeface="Cambria"/>
                <a:ea typeface="Times New Roman"/>
                <a:cs typeface="Times New Roman"/>
              </a:rPr>
              <a:t>за подготовка на заявка за европейски патент или  европейски патент с единно действие, включваща патентно описание, претенции, формуляри за заявяване, както и други приложими части от съдържанието на заявката,  или международна заявка по реда на Договора за патентно коопериране (PCT)  – 6 200.00 лв. без ДДС и 1 240.00 лв. за невъзстановим ДДС;</a:t>
            </a:r>
            <a:endParaRPr lang="en-GB" sz="1600" dirty="0">
              <a:ea typeface="Times New Roman"/>
              <a:cs typeface="Times New Roman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ndara"/>
              <a:buChar char="-"/>
            </a:pPr>
            <a:r>
              <a:rPr lang="bg-BG" i="1" dirty="0">
                <a:latin typeface="Cambria"/>
                <a:ea typeface="Times New Roman"/>
                <a:cs typeface="Times New Roman"/>
              </a:rPr>
              <a:t>за подготовка на заявка за регистриране на полезен модел (с включени всички приложими компоненти на заявката съгласно чл. 75 от ЗПРПМ) в Патентното ведомство – 1 550.00 лв. без ДДС и 310.00 лв. за невъзстановим ДДС;  </a:t>
            </a:r>
            <a:endParaRPr lang="en-GB" sz="1600" dirty="0">
              <a:ea typeface="Times New Roman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360045" algn="l"/>
              </a:tabLst>
            </a:pPr>
            <a:r>
              <a:rPr lang="bg-BG" i="1" dirty="0">
                <a:latin typeface="Cambria"/>
                <a:ea typeface="Calibri"/>
                <a:cs typeface="Times New Roman"/>
              </a:rPr>
              <a:t>  В посочените максимално допустими разходи е включена и услуга по представителство пред съответното ведомство.</a:t>
            </a:r>
            <a:endParaRPr lang="en-GB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1010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8AF2D6-569D-446C-940E-B64840BD5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935" y="419100"/>
            <a:ext cx="8596668" cy="37651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ДОПУСТИМИ КАТЕГОРИИ </a:t>
            </a:r>
            <a:r>
              <a:rPr lang="en-US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РАЗХОДИ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b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F20683-40D8-44F6-8637-126387A18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06721"/>
            <a:ext cx="10820400" cy="58091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1800" b="1" dirty="0">
                <a:latin typeface="Cambria" panose="02040503050406030204" pitchFamily="18" charset="0"/>
                <a:ea typeface="Cambria" panose="02040503050406030204" pitchFamily="18" charset="0"/>
              </a:rPr>
              <a:t>ПРЕКИ </a:t>
            </a:r>
            <a:r>
              <a:rPr lang="bg-BG" sz="1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РАЗХОДИ</a:t>
            </a:r>
          </a:p>
          <a:p>
            <a:pPr marL="221615" marR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60045" algn="l"/>
              </a:tabLst>
            </a:pPr>
            <a:r>
              <a:rPr lang="bg-BG" sz="1800" b="1" dirty="0">
                <a:latin typeface="Cambria"/>
                <a:ea typeface="Calibri"/>
                <a:cs typeface="Times New Roman"/>
              </a:rPr>
              <a:t>9.2.2. Разходи  за такси за заявяване и издаване на патент и/или регистрация на полезни модели</a:t>
            </a:r>
            <a:endParaRPr lang="en-GB" sz="1800" b="1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287655" algn="l"/>
                <a:tab pos="560070" algn="l"/>
              </a:tabLst>
            </a:pPr>
            <a:r>
              <a:rPr lang="bg-BG" sz="1800" dirty="0" smtClean="0">
                <a:latin typeface="Cambria"/>
                <a:ea typeface="Calibri"/>
                <a:cs typeface="Times New Roman"/>
              </a:rPr>
              <a:t>А</a:t>
            </a:r>
            <a:r>
              <a:rPr lang="bg-BG" sz="1800" dirty="0">
                <a:latin typeface="Cambria"/>
                <a:ea typeface="Calibri"/>
                <a:cs typeface="Times New Roman"/>
              </a:rPr>
              <a:t>) Такси за заявка за патент, подадена в  Патентното ведомство по чл. 34 и чл. 35 от ЗПРПМ</a:t>
            </a:r>
            <a:endParaRPr lang="en-GB" sz="1800" dirty="0">
              <a:ea typeface="Calibri"/>
              <a:cs typeface="Times New Roman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tabLst>
                <a:tab pos="287655" algn="l"/>
                <a:tab pos="560070" algn="l"/>
              </a:tabLst>
            </a:pPr>
            <a:r>
              <a:rPr lang="bg-BG" sz="1800" i="1" dirty="0" smtClean="0">
                <a:latin typeface="Cambria"/>
                <a:ea typeface="Calibri"/>
                <a:cs typeface="Times New Roman"/>
              </a:rPr>
              <a:t>такса </a:t>
            </a:r>
            <a:r>
              <a:rPr lang="bg-BG" sz="1800" i="1" dirty="0">
                <a:latin typeface="Cambria"/>
                <a:ea typeface="Calibri"/>
                <a:cs typeface="Times New Roman"/>
              </a:rPr>
              <a:t>за предварително проучване за новост и изобретателска стъпка с доклад и становище;</a:t>
            </a:r>
            <a:endParaRPr lang="en-GB" sz="1800" dirty="0">
              <a:ea typeface="Calibri"/>
              <a:cs typeface="Times New Roman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tabLst>
                <a:tab pos="287655" algn="l"/>
                <a:tab pos="560070" algn="l"/>
              </a:tabLst>
            </a:pPr>
            <a:r>
              <a:rPr lang="bg-BG" sz="1800" i="1" dirty="0" smtClean="0">
                <a:latin typeface="Cambria"/>
                <a:ea typeface="Calibri"/>
                <a:cs typeface="Times New Roman"/>
              </a:rPr>
              <a:t>такса </a:t>
            </a:r>
            <a:r>
              <a:rPr lang="bg-BG" sz="1800" i="1" dirty="0">
                <a:latin typeface="Cambria"/>
                <a:ea typeface="Calibri"/>
                <a:cs typeface="Times New Roman"/>
              </a:rPr>
              <a:t>за проучване за патентна чистота за територията на Република България;</a:t>
            </a:r>
            <a:endParaRPr lang="en-GB" sz="1800" dirty="0">
              <a:ea typeface="Calibri"/>
              <a:cs typeface="Times New Roman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tabLst>
                <a:tab pos="287655" algn="l"/>
                <a:tab pos="560070" algn="l"/>
              </a:tabLst>
            </a:pPr>
            <a:r>
              <a:rPr lang="bg-BG" sz="1800" i="1" dirty="0" smtClean="0">
                <a:latin typeface="Cambria"/>
                <a:ea typeface="Calibri"/>
                <a:cs typeface="Times New Roman"/>
              </a:rPr>
              <a:t>такса </a:t>
            </a:r>
            <a:r>
              <a:rPr lang="bg-BG" sz="1800" i="1" dirty="0">
                <a:latin typeface="Cambria"/>
                <a:ea typeface="Calibri"/>
                <a:cs typeface="Times New Roman"/>
              </a:rPr>
              <a:t>за проучване за предшестващо състояние на техниката;</a:t>
            </a:r>
            <a:endParaRPr lang="en-GB" sz="1800" dirty="0">
              <a:ea typeface="Calibri"/>
              <a:cs typeface="Times New Roman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tabLst>
                <a:tab pos="287655" algn="l"/>
                <a:tab pos="560070" algn="l"/>
              </a:tabLst>
            </a:pPr>
            <a:r>
              <a:rPr lang="bg-BG" sz="1800" i="1" dirty="0" smtClean="0">
                <a:latin typeface="Cambria"/>
                <a:ea typeface="Calibri"/>
                <a:cs typeface="Times New Roman"/>
              </a:rPr>
              <a:t>такси </a:t>
            </a:r>
            <a:r>
              <a:rPr lang="bg-BG" sz="1800" i="1" dirty="0">
                <a:latin typeface="Cambria"/>
                <a:ea typeface="Calibri"/>
                <a:cs typeface="Times New Roman"/>
              </a:rPr>
              <a:t>за заявяване на патент, публикация на заявката и експертиза: такса за заявяване, такса за проверка на формални изисквания, такса за предварителна експертиза и проверка за допустимост, такса за проучване и експертиза, такса за публикация на заявката;</a:t>
            </a:r>
            <a:endParaRPr lang="en-GB" sz="1800" dirty="0">
              <a:ea typeface="Calibri"/>
              <a:cs typeface="Times New Roman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tabLst>
                <a:tab pos="287655" algn="l"/>
                <a:tab pos="560070" algn="l"/>
              </a:tabLst>
            </a:pPr>
            <a:r>
              <a:rPr lang="bg-BG" sz="1800" i="1" dirty="0" smtClean="0">
                <a:latin typeface="Cambria"/>
                <a:ea typeface="Calibri"/>
                <a:cs typeface="Times New Roman"/>
              </a:rPr>
              <a:t>такси </a:t>
            </a:r>
            <a:r>
              <a:rPr lang="bg-BG" sz="1800" i="1" dirty="0">
                <a:latin typeface="Cambria"/>
                <a:ea typeface="Calibri"/>
                <a:cs typeface="Times New Roman"/>
              </a:rPr>
              <a:t>за издаване и публикация на патент: такса за издаване на патент, за публикация в официалния бюлетин на описание, чертежи, претенции до 10 стр.; за публикация на независими претенции.</a:t>
            </a:r>
            <a:endParaRPr lang="en-GB" sz="18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287655" algn="l"/>
                <a:tab pos="560070" algn="l"/>
              </a:tabLst>
            </a:pPr>
            <a:r>
              <a:rPr lang="bg-BG" sz="1800" b="1" i="1" dirty="0">
                <a:latin typeface="Cambria"/>
                <a:ea typeface="Calibri"/>
                <a:cs typeface="Times New Roman"/>
              </a:rPr>
              <a:t>Стойността на държавните такси е определена съгласно действащата Тарифа за таксите на Патентно ведомство, приета от Министерския съвет.</a:t>
            </a:r>
            <a:endParaRPr lang="en-GB" sz="18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287655" algn="l"/>
                <a:tab pos="560070" algn="l"/>
              </a:tabLst>
            </a:pPr>
            <a:r>
              <a:rPr lang="bg-BG" sz="1800" b="1" i="1" dirty="0">
                <a:latin typeface="Cambria"/>
                <a:ea typeface="Calibri"/>
                <a:cs typeface="Times New Roman"/>
              </a:rPr>
              <a:t>Допустими са разходи за заплащане на „бързи“ услуги съгласно т. 3, 4, 9, 10, 14 и 17от Ценоразписа на Услугите, предоставяни от Патентно ведомство.</a:t>
            </a:r>
            <a:endParaRPr lang="en-GB" sz="1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bg-BG" sz="18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06F8212-47BB-417C-B2CF-2ED7AC263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900" y="0"/>
            <a:ext cx="3044997" cy="91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854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8AF2D6-569D-446C-940E-B64840BD5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935" y="419100"/>
            <a:ext cx="8596668" cy="37651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ДОПУСТИМИ КАТЕГОРИИ </a:t>
            </a:r>
            <a:r>
              <a:rPr lang="en-US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РАЗХОДИ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b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F20683-40D8-44F6-8637-126387A18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06721"/>
            <a:ext cx="10820400" cy="58091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000" b="1" dirty="0">
                <a:latin typeface="Cambria" panose="02040503050406030204" pitchFamily="18" charset="0"/>
                <a:ea typeface="Cambria" panose="02040503050406030204" pitchFamily="18" charset="0"/>
              </a:rPr>
              <a:t>ПРЕКИ </a:t>
            </a:r>
            <a:r>
              <a:rPr lang="bg-BG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РАЗХОДИ</a:t>
            </a:r>
          </a:p>
          <a:p>
            <a:pPr marL="114300" indent="0">
              <a:buNone/>
            </a:pPr>
            <a:endParaRPr lang="bg-BG" sz="2000" dirty="0" smtClean="0"/>
          </a:p>
          <a:p>
            <a:pPr marL="114300" indent="0">
              <a:buNone/>
            </a:pPr>
            <a:r>
              <a:rPr lang="bg-BG" sz="2000" dirty="0" smtClean="0"/>
              <a:t>Б</a:t>
            </a:r>
            <a:r>
              <a:rPr lang="bg-BG" sz="2000" dirty="0"/>
              <a:t>) </a:t>
            </a:r>
            <a:r>
              <a:rPr lang="bg-BG" sz="2000" b="1" dirty="0"/>
              <a:t>Такси за европейски патент или европейски патент с единно действие</a:t>
            </a:r>
            <a:endParaRPr lang="en-GB" sz="2000" b="1" dirty="0"/>
          </a:p>
          <a:p>
            <a:r>
              <a:rPr lang="bg-BG" sz="2000" i="1" dirty="0" smtClean="0"/>
              <a:t>такси </a:t>
            </a:r>
            <a:r>
              <a:rPr lang="bg-BG" sz="2000" i="1" dirty="0"/>
              <a:t>за подаване на заявка за патент в Европейското патентно ведомство (ЕПВ): такса за онлайн подаване на заявката (когато заявката ползва приоритет от по-ранна заявка, подадена в Патентното ведомството на Р България);  такса за проучване на европейска заявка; такса за посочване на територии за валидизация;  такса за експертиза;</a:t>
            </a:r>
            <a:endParaRPr lang="en-GB" sz="2000" dirty="0"/>
          </a:p>
          <a:p>
            <a:r>
              <a:rPr lang="bg-BG" sz="2000" i="1" dirty="0" smtClean="0"/>
              <a:t>такса </a:t>
            </a:r>
            <a:r>
              <a:rPr lang="bg-BG" sz="2000" i="1" dirty="0"/>
              <a:t>за издаване на патент и публикация в Европейския патентен бюлетин;</a:t>
            </a:r>
            <a:endParaRPr lang="en-GB" sz="2000" dirty="0"/>
          </a:p>
          <a:p>
            <a:r>
              <a:rPr lang="bg-BG" sz="2000" i="1" dirty="0" smtClean="0"/>
              <a:t>преминаване </a:t>
            </a:r>
            <a:r>
              <a:rPr lang="bg-BG" sz="2000" i="1" dirty="0"/>
              <a:t>на национална фаза;</a:t>
            </a:r>
            <a:endParaRPr lang="en-GB" sz="2000" dirty="0"/>
          </a:p>
          <a:p>
            <a:r>
              <a:rPr lang="bg-BG" sz="2000" i="1" dirty="0" smtClean="0"/>
              <a:t>извършване </a:t>
            </a:r>
            <a:r>
              <a:rPr lang="bg-BG" sz="2000" i="1" dirty="0"/>
              <a:t>на кореспонденция по заявка за европейски патент съгласно Европейската патентна конвенция.</a:t>
            </a:r>
            <a:endParaRPr lang="en-GB" sz="2000" dirty="0"/>
          </a:p>
          <a:p>
            <a:pPr marL="0" indent="0">
              <a:buNone/>
            </a:pPr>
            <a:endParaRPr lang="bg-BG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06F8212-47BB-417C-B2CF-2ED7AC263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900" y="0"/>
            <a:ext cx="3044997" cy="9143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0100" y="4686880"/>
            <a:ext cx="3766159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bg-BG" sz="2400" b="1" dirty="0" smtClean="0"/>
              <a:t>Полезни интернет  връзки </a:t>
            </a:r>
            <a:endParaRPr lang="en-GB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720100" y="5387459"/>
            <a:ext cx="3022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70C0"/>
                </a:solidFill>
                <a:hlinkClick r:id="rId3"/>
              </a:rPr>
              <a:t>https://www.bpo.bg/bg/tarifi</a:t>
            </a:r>
            <a:r>
              <a:rPr lang="en-GB" dirty="0">
                <a:solidFill>
                  <a:srgbClr val="0070C0"/>
                </a:solidFill>
              </a:rPr>
              <a:t> 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0100" y="5783818"/>
            <a:ext cx="6810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https://fees.apps.epo.org/prod/ui/?lang=EN&amp;page=1&amp;currency=EUR</a:t>
            </a:r>
          </a:p>
        </p:txBody>
      </p:sp>
    </p:spTree>
    <p:extLst>
      <p:ext uri="{BB962C8B-B14F-4D97-AF65-F5344CB8AC3E}">
        <p14:creationId xmlns:p14="http://schemas.microsoft.com/office/powerpoint/2010/main" val="513848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8AF2D6-569D-446C-940E-B64840BD5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935" y="419100"/>
            <a:ext cx="8596668" cy="37651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ДОПУСТИМИ КАТЕГОРИИ </a:t>
            </a:r>
            <a:r>
              <a:rPr lang="en-US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РАЗХОДИ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b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F20683-40D8-44F6-8637-126387A18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06721"/>
            <a:ext cx="10820400" cy="58091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g-BG" sz="2000" b="1" dirty="0">
                <a:latin typeface="Cambria" panose="02040503050406030204" pitchFamily="18" charset="0"/>
                <a:ea typeface="Cambria" panose="02040503050406030204" pitchFamily="18" charset="0"/>
              </a:rPr>
              <a:t>ПРЕКИ </a:t>
            </a:r>
            <a:r>
              <a:rPr lang="bg-BG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РАЗХОДИ</a:t>
            </a:r>
          </a:p>
          <a:p>
            <a:pPr marL="221615" marR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60045" algn="l"/>
              </a:tabLst>
            </a:pPr>
            <a:r>
              <a:rPr lang="bg-BG" sz="2000" b="1" dirty="0">
                <a:latin typeface="Cambria"/>
                <a:ea typeface="Calibri"/>
                <a:cs typeface="Times New Roman"/>
              </a:rPr>
              <a:t>В) Такси за международни заявки за патент по реда на Договора за патентно коопериране (РСТ), вкл. за международни заявки за патент с посочване на Европейския съюз (евро-РСТ):</a:t>
            </a:r>
            <a:endParaRPr lang="en-GB" sz="1800" b="1" dirty="0">
              <a:ea typeface="Calibri"/>
              <a:cs typeface="Times New Roman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87655" algn="l"/>
                <a:tab pos="560070" algn="l"/>
              </a:tabLst>
            </a:pPr>
            <a:r>
              <a:rPr lang="bg-BG" sz="2000" i="1" dirty="0" smtClean="0">
                <a:latin typeface="Cambria"/>
                <a:ea typeface="Calibri"/>
                <a:cs typeface="Times New Roman"/>
              </a:rPr>
              <a:t>такса</a:t>
            </a:r>
            <a:r>
              <a:rPr lang="bg-BG" sz="2000" i="1" dirty="0">
                <a:latin typeface="Cambria"/>
                <a:ea typeface="Calibri"/>
                <a:cs typeface="Times New Roman"/>
              </a:rPr>
              <a:t>, дължима на Патентно ведомство като получаващо ведомство за препращане на документите до международното бюро на Световната организация по интелектуална собственост (СОИС);</a:t>
            </a:r>
            <a:endParaRPr lang="en-GB" sz="1800" dirty="0">
              <a:ea typeface="Calibri"/>
              <a:cs typeface="Times New Roman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87655" algn="l"/>
                <a:tab pos="560070" algn="l"/>
              </a:tabLst>
            </a:pPr>
            <a:r>
              <a:rPr lang="bg-BG" sz="2000" i="1" dirty="0" smtClean="0">
                <a:latin typeface="Cambria"/>
                <a:ea typeface="Calibri"/>
                <a:cs typeface="Times New Roman"/>
              </a:rPr>
              <a:t>такси </a:t>
            </a:r>
            <a:r>
              <a:rPr lang="bg-BG" sz="2000" i="1" dirty="0">
                <a:latin typeface="Cambria"/>
                <a:ea typeface="Calibri"/>
                <a:cs typeface="Times New Roman"/>
              </a:rPr>
              <a:t>за заявяване</a:t>
            </a:r>
            <a:endParaRPr lang="en-GB" sz="1800" dirty="0">
              <a:ea typeface="Calibri"/>
              <a:cs typeface="Times New Roman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87655" algn="l"/>
                <a:tab pos="560070" algn="l"/>
              </a:tabLst>
            </a:pPr>
            <a:r>
              <a:rPr lang="bg-BG" sz="2000" i="1" dirty="0" smtClean="0">
                <a:latin typeface="Cambria"/>
                <a:ea typeface="Calibri"/>
                <a:cs typeface="Times New Roman"/>
              </a:rPr>
              <a:t>такси </a:t>
            </a:r>
            <a:r>
              <a:rPr lang="bg-BG" sz="2000" i="1" dirty="0">
                <a:latin typeface="Cambria"/>
                <a:ea typeface="Calibri"/>
                <a:cs typeface="Times New Roman"/>
              </a:rPr>
              <a:t>за международно проучване с международен проучвателен орган Европейското патентно ведомство</a:t>
            </a:r>
            <a:endParaRPr lang="en-GB" sz="1800" dirty="0">
              <a:ea typeface="Calibri"/>
              <a:cs typeface="Times New Roman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87655" algn="l"/>
                <a:tab pos="560070" algn="l"/>
              </a:tabLst>
            </a:pPr>
            <a:r>
              <a:rPr lang="bg-BG" sz="2000" i="1" dirty="0" smtClean="0">
                <a:latin typeface="Cambria"/>
                <a:ea typeface="Calibri"/>
                <a:cs typeface="Times New Roman"/>
              </a:rPr>
              <a:t>такса </a:t>
            </a:r>
            <a:r>
              <a:rPr lang="bg-BG" sz="2000" i="1" dirty="0">
                <a:latin typeface="Cambria"/>
                <a:ea typeface="Calibri"/>
                <a:cs typeface="Times New Roman"/>
              </a:rPr>
              <a:t>за проучване, предхождащо експертизата: </a:t>
            </a:r>
            <a:endParaRPr lang="en-GB" sz="1800" dirty="0">
              <a:ea typeface="Calibri"/>
              <a:cs typeface="Times New Roman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87655" algn="l"/>
                <a:tab pos="560070" algn="l"/>
              </a:tabLst>
            </a:pPr>
            <a:r>
              <a:rPr lang="bg-BG" sz="2000" i="1" dirty="0" smtClean="0">
                <a:latin typeface="Cambria"/>
                <a:ea typeface="Calibri"/>
                <a:cs typeface="Times New Roman"/>
              </a:rPr>
              <a:t>такса </a:t>
            </a:r>
            <a:r>
              <a:rPr lang="bg-BG" sz="2000" i="1" dirty="0">
                <a:latin typeface="Cambria"/>
                <a:ea typeface="Calibri"/>
                <a:cs typeface="Times New Roman"/>
              </a:rPr>
              <a:t>за обработка на документите.</a:t>
            </a:r>
            <a:endParaRPr lang="en-GB" sz="1800" dirty="0">
              <a:ea typeface="Calibri"/>
              <a:cs typeface="Times New Roman"/>
            </a:endParaRPr>
          </a:p>
          <a:p>
            <a:pPr marL="221615" marR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60045" algn="l"/>
              </a:tabLst>
            </a:pPr>
            <a:r>
              <a:rPr lang="bg-BG" sz="2000" b="1" dirty="0">
                <a:latin typeface="Cambria"/>
                <a:ea typeface="Calibri"/>
                <a:cs typeface="Times New Roman"/>
              </a:rPr>
              <a:t>Г) Такси за регистрация на полезен модел, подадени в Патентното ведомство на Република България</a:t>
            </a:r>
            <a:endParaRPr lang="en-GB" sz="1800" b="1" dirty="0">
              <a:ea typeface="Calibri"/>
              <a:cs typeface="Times New Roman"/>
            </a:endParaRPr>
          </a:p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287655" algn="l"/>
                <a:tab pos="560070" algn="l"/>
              </a:tabLst>
            </a:pPr>
            <a:r>
              <a:rPr lang="bg-BG" sz="2000" i="1" dirty="0" smtClean="0">
                <a:latin typeface="Cambria"/>
                <a:ea typeface="Calibri"/>
                <a:cs typeface="Times New Roman"/>
              </a:rPr>
              <a:t>такси </a:t>
            </a:r>
            <a:r>
              <a:rPr lang="bg-BG" sz="2000" i="1" dirty="0">
                <a:latin typeface="Cambria"/>
                <a:ea typeface="Calibri"/>
                <a:cs typeface="Times New Roman"/>
              </a:rPr>
              <a:t>за заявяване на регистрация на полезен модел;</a:t>
            </a:r>
            <a:endParaRPr lang="en-GB" sz="1800" dirty="0">
              <a:ea typeface="Calibri"/>
              <a:cs typeface="Times New Roman"/>
            </a:endParaRPr>
          </a:p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287655" algn="l"/>
                <a:tab pos="560070" algn="l"/>
              </a:tabLst>
            </a:pPr>
            <a:r>
              <a:rPr lang="bg-BG" sz="2000" i="1" dirty="0" smtClean="0">
                <a:latin typeface="Cambria"/>
                <a:ea typeface="Calibri"/>
                <a:cs typeface="Times New Roman"/>
              </a:rPr>
              <a:t>такси </a:t>
            </a:r>
            <a:r>
              <a:rPr lang="bg-BG" sz="2000" i="1" dirty="0">
                <a:latin typeface="Cambria"/>
                <a:ea typeface="Calibri"/>
                <a:cs typeface="Times New Roman"/>
              </a:rPr>
              <a:t>за издаване и публикация на полезен модел; </a:t>
            </a:r>
            <a:endParaRPr lang="en-GB" sz="1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bg-BG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06F8212-47BB-417C-B2CF-2ED7AC263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900" y="0"/>
            <a:ext cx="3044997" cy="91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848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8AF2D6-569D-446C-940E-B64840BD5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935" y="419100"/>
            <a:ext cx="8596668" cy="37651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ДОПУСТИМИ КАТЕГОРИИ </a:t>
            </a:r>
            <a:r>
              <a:rPr lang="en-US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РАЗХОДИ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b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F20683-40D8-44F6-8637-126387A18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06721"/>
            <a:ext cx="10820400" cy="580912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bg-BG" sz="2000" b="1" dirty="0">
                <a:latin typeface="Cambria" panose="02040503050406030204" pitchFamily="18" charset="0"/>
                <a:ea typeface="Cambria" panose="02040503050406030204" pitchFamily="18" charset="0"/>
              </a:rPr>
              <a:t>ПРЕКИ </a:t>
            </a:r>
            <a:r>
              <a:rPr lang="bg-BG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РАЗХОДИ</a:t>
            </a:r>
          </a:p>
          <a:p>
            <a:pPr marL="0" marR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287655" algn="l"/>
                <a:tab pos="560070" algn="l"/>
              </a:tabLst>
            </a:pPr>
            <a:r>
              <a:rPr lang="bg-BG" sz="2000" dirty="0" smtClean="0">
                <a:latin typeface="Cambria"/>
                <a:ea typeface="Calibri"/>
                <a:cs typeface="Times New Roman"/>
              </a:rPr>
              <a:t>    </a:t>
            </a:r>
            <a:r>
              <a:rPr lang="bg-BG" sz="2000" b="1" dirty="0" smtClean="0">
                <a:latin typeface="Cambria"/>
                <a:ea typeface="Calibri"/>
                <a:cs typeface="Times New Roman"/>
              </a:rPr>
              <a:t>9.2.3</a:t>
            </a:r>
            <a:r>
              <a:rPr lang="bg-BG" sz="2000" b="1" dirty="0">
                <a:latin typeface="Cambria"/>
                <a:ea typeface="Calibri"/>
                <a:cs typeface="Times New Roman"/>
              </a:rPr>
              <a:t>. Разходи за поддръжка на патенти</a:t>
            </a:r>
            <a:endParaRPr lang="en-GB" sz="1800" b="1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287655" algn="l"/>
                <a:tab pos="560070" algn="l"/>
              </a:tabLst>
            </a:pPr>
            <a:r>
              <a:rPr lang="bg-BG" sz="2000" i="1" dirty="0">
                <a:latin typeface="Cambria"/>
                <a:ea typeface="Calibri"/>
                <a:cs typeface="Times New Roman"/>
              </a:rPr>
              <a:t>За всички патенти са допустими  разходи за поддържка на действието им до 3 години. За европейски патент и за преминалите в национална фаза за подадените по реда на Договора за патентно коопериране  (РСТ) са допустими разходи за поддържане до 3 години и признаване на патента в до 4 различни страни на Европейския съюз и Европейско икономическо пространство.</a:t>
            </a:r>
            <a:endParaRPr lang="en-GB" sz="18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287655" algn="l"/>
                <a:tab pos="560070" algn="l"/>
              </a:tabLst>
            </a:pPr>
            <a:endParaRPr lang="en-GB" sz="18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287655" algn="l"/>
                <a:tab pos="560070" algn="l"/>
              </a:tabLst>
            </a:pPr>
            <a:r>
              <a:rPr lang="bg-BG" sz="2000" b="1" i="1" dirty="0">
                <a:latin typeface="Cambria"/>
                <a:ea typeface="Calibri"/>
                <a:cs typeface="Times New Roman"/>
              </a:rPr>
              <a:t>ВАЖНО!</a:t>
            </a:r>
            <a:endParaRPr lang="en-GB" sz="1800" dirty="0">
              <a:ea typeface="Calibri"/>
              <a:cs typeface="Times New Roman"/>
            </a:endParaRPr>
          </a:p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287655" algn="l"/>
                <a:tab pos="560070" algn="l"/>
              </a:tabLst>
            </a:pPr>
            <a:r>
              <a:rPr lang="bg-BG" sz="2000" b="1" i="1" dirty="0">
                <a:latin typeface="Cambria"/>
                <a:ea typeface="Calibri"/>
                <a:cs typeface="Times New Roman"/>
              </a:rPr>
              <a:t>При оттегляне на заявка за патент/полезен модел разходите за подготовка и подаване на съответната заявка не се възстановяват на кандидата. При вече предоставена подкрепа на заявка за патент/полезен модел, която впоследствие е оттеглена, кандидатът връща получената сума.</a:t>
            </a:r>
            <a:endParaRPr lang="en-GB" sz="1800" dirty="0">
              <a:ea typeface="Calibri"/>
              <a:cs typeface="Times New Roman"/>
            </a:endParaRPr>
          </a:p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287655" algn="l"/>
                <a:tab pos="560070" algn="l"/>
              </a:tabLst>
            </a:pPr>
            <a:r>
              <a:rPr lang="bg-BG" sz="2000" b="1" i="1" dirty="0">
                <a:latin typeface="Cambria"/>
                <a:ea typeface="Calibri"/>
                <a:cs typeface="Times New Roman"/>
              </a:rPr>
              <a:t> Кандидатът се задължава при подаване на заявка в Патентното ведомство да представи необходимите декларации и документи за заплащане на таксите за патент и/или полезен модел в намален размер, съгласно чл. 5, ал. 1 от ЗПРПМ. Кандидатът се задължава при подаване на заявка в Европейското патентно ведомство да проучи добросъвестно всички условия и да предприеме подходящи действия, в случаите когато е допустимо намаление на дължимите такси в производството.	</a:t>
            </a:r>
            <a:endParaRPr lang="bg-BG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06F8212-47BB-417C-B2CF-2ED7AC263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900" y="0"/>
            <a:ext cx="3044997" cy="91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769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8AF2D6-569D-446C-940E-B64840BD5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935" y="419100"/>
            <a:ext cx="8596668" cy="37651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ДОПУСТИМИ КАТЕГОРИИ </a:t>
            </a:r>
            <a:r>
              <a:rPr lang="en-US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РАЗХОДИ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b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F20683-40D8-44F6-8637-126387A18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06721"/>
            <a:ext cx="10820400" cy="5809129"/>
          </a:xfrm>
        </p:spPr>
        <p:txBody>
          <a:bodyPr>
            <a:normAutofit fontScale="92500" lnSpcReduction="10000"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287655" algn="l"/>
                <a:tab pos="560070" algn="l"/>
              </a:tabLst>
            </a:pPr>
            <a:r>
              <a:rPr lang="bg-BG" sz="2000" b="1" i="1" dirty="0">
                <a:latin typeface="Cambria"/>
                <a:ea typeface="Calibri"/>
                <a:cs typeface="Times New Roman"/>
              </a:rPr>
              <a:t>В случаите при прекратяване на производството по заявката от страна на Патентното ведомство/Европейското патентно ведомство, както и при обявяване на патента за недействителен, Крайният получател дължи възстановяване на получените средства.</a:t>
            </a:r>
            <a:endParaRPr lang="en-GB" sz="1800" dirty="0">
              <a:ea typeface="Calibri"/>
              <a:cs typeface="Times New Roman"/>
            </a:endParaRPr>
          </a:p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287655" algn="l"/>
                <a:tab pos="560070" algn="l"/>
              </a:tabLst>
            </a:pPr>
            <a:r>
              <a:rPr lang="bg-BG" sz="2000" b="1" i="1" dirty="0">
                <a:latin typeface="Cambria"/>
                <a:ea typeface="Calibri"/>
                <a:cs typeface="Times New Roman"/>
              </a:rPr>
              <a:t>Разходи от посочените по-горе категории допустими разходи за дейностите по т. 8.2.1, 8.2.2 и 8.2.3, извършени в периода на допустимост на дейностите, съгласно Регламент (ЕС) 2021/241 на Европейския Парламент и на Съвета от 12 февруари 2021 година за създаване на Механизъм за възстановяване и устойчивост, т.е. започнали от 1 февруари 2020 г. нататък, ще бъдат възстановени след представяне от кандидата на съответните документи. </a:t>
            </a:r>
            <a:r>
              <a:rPr lang="bg-BG" sz="2000" b="1" i="1" u="sng" dirty="0">
                <a:latin typeface="Cambria"/>
                <a:ea typeface="Calibri"/>
                <a:cs typeface="Times New Roman"/>
              </a:rPr>
              <a:t>ВАЖНО: Включването на тези разходи е допустимо за до 50% от обектите за закрила, описани в проектното предложение и трябва  да са заложени в бюджета на проекта.</a:t>
            </a:r>
            <a:r>
              <a:rPr lang="bg-BG" sz="2000" b="1" i="1" dirty="0">
                <a:latin typeface="Cambria"/>
                <a:ea typeface="Calibri"/>
                <a:cs typeface="Times New Roman"/>
              </a:rPr>
              <a:t> </a:t>
            </a:r>
            <a:endParaRPr lang="en-GB" sz="1800" dirty="0">
              <a:ea typeface="Calibri"/>
              <a:cs typeface="Times New Roman"/>
            </a:endParaRPr>
          </a:p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287655" algn="l"/>
                <a:tab pos="560070" algn="l"/>
              </a:tabLst>
            </a:pPr>
            <a:r>
              <a:rPr lang="bg-BG" sz="2000" b="1" i="1" dirty="0">
                <a:latin typeface="Cambria"/>
                <a:ea typeface="Calibri"/>
                <a:cs typeface="Times New Roman"/>
              </a:rPr>
              <a:t>Кандидатът представя с последния финансов отчет и искане за плащане справка за статута на всяка финансирана заявка и/или издаден патент и/или регистриран полезен модел в уверение за допустимост на разходите, т.е. направени са за заявки, чието производство не е прекратено и/или за действащи патенти/полезни модели. В случаите на издадени патенти или регистрирани полезни модели е необходимо да се представи информация за защитен номер и наименование на патента/полезния модел. Допустими са само разходи за възстановяване на действащи патенти/полезни модели.</a:t>
            </a:r>
            <a:endParaRPr lang="en-GB" sz="1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bg-BG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06F8212-47BB-417C-B2CF-2ED7AC263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900" y="0"/>
            <a:ext cx="3044997" cy="91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459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8AF2D6-569D-446C-940E-B64840BD5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935" y="419100"/>
            <a:ext cx="8596668" cy="37651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ДОПУСТИМИ КАТЕГОРИИ </a:t>
            </a:r>
            <a:r>
              <a:rPr lang="en-US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РАЗХОДИ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b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F20683-40D8-44F6-8637-126387A18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06721"/>
            <a:ext cx="10820400" cy="5809129"/>
          </a:xfrm>
        </p:spPr>
        <p:txBody>
          <a:bodyPr>
            <a:normAutofit fontScale="92500" lnSpcReduction="10000"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287655" algn="l"/>
                <a:tab pos="560070" algn="l"/>
              </a:tabLst>
            </a:pPr>
            <a:r>
              <a:rPr lang="bg-BG" sz="2000" b="1" i="1" dirty="0">
                <a:latin typeface="Cambria"/>
                <a:ea typeface="Calibri"/>
                <a:cs typeface="Times New Roman"/>
              </a:rPr>
              <a:t>В случаите на подадени заявки за патенти или регистрация на полезни модели, които са  в производство, да се представи информация за номер на заявка, дата на заявката, заявител/и, наименование на патента/полезния модел, да се приложи формуляра на заявката, реферата,</a:t>
            </a:r>
            <a:r>
              <a:rPr lang="bg-BG" sz="1800" dirty="0">
                <a:ea typeface="Calibri"/>
                <a:cs typeface="Times New Roman"/>
              </a:rPr>
              <a:t> </a:t>
            </a:r>
            <a:r>
              <a:rPr lang="bg-BG" sz="2000" b="1" i="1" dirty="0">
                <a:latin typeface="Cambria"/>
                <a:ea typeface="Calibri"/>
                <a:cs typeface="Times New Roman"/>
              </a:rPr>
              <a:t>както и публикацията в официалния бюлетин на съответното ведомство, ако е налична.</a:t>
            </a:r>
            <a:endParaRPr lang="en-GB" sz="1800" dirty="0">
              <a:ea typeface="Calibri"/>
              <a:cs typeface="Times New Roman"/>
            </a:endParaRPr>
          </a:p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287655" algn="l"/>
                <a:tab pos="560070" algn="l"/>
              </a:tabLst>
            </a:pPr>
            <a:r>
              <a:rPr lang="bg-BG" sz="2000" b="1" i="1" dirty="0">
                <a:latin typeface="Cambria"/>
                <a:ea typeface="Calibri"/>
                <a:cs typeface="Times New Roman"/>
              </a:rPr>
              <a:t>Необходимо е също да се представи копие/препис-извлечение от протокол на научния съвет и/или заповед/решение на директора на звеното, от които да е видно решението за подаване на заявка за патент/полезен модел  и източника на средствата, необходими за подготовката, подаването и поддържането на заявката, ползването на услуги или не на представител по индустриална собственост.</a:t>
            </a:r>
            <a:endParaRPr lang="en-GB" sz="1800" dirty="0">
              <a:ea typeface="Calibri"/>
              <a:cs typeface="Times New Roman"/>
            </a:endParaRPr>
          </a:p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287655" algn="l"/>
                <a:tab pos="560070" algn="l"/>
              </a:tabLst>
            </a:pPr>
            <a:r>
              <a:rPr lang="bg-BG" sz="2000" b="1" i="1" dirty="0">
                <a:latin typeface="Cambria"/>
                <a:ea typeface="Calibri"/>
                <a:cs typeface="Times New Roman"/>
              </a:rPr>
              <a:t>За заявки или издадени патенти и/или регистрирани полезни модели, за които е предоставена лицензия на трета страна (лицензополучател) няма да се предоставя подкрепа по процедурата.  Проверката се извършва служебно от СНД в регистрите на съответното ведомство или специализирани международни бази данни на обектите на интелектуална собственост.</a:t>
            </a:r>
            <a:endParaRPr lang="en-GB" sz="1800" dirty="0">
              <a:ea typeface="Calibri"/>
              <a:cs typeface="Times New Roman"/>
            </a:endParaRPr>
          </a:p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287655" algn="l"/>
                <a:tab pos="560070" algn="l"/>
              </a:tabLst>
            </a:pPr>
            <a:r>
              <a:rPr lang="bg-BG" sz="2000" b="1" i="1" dirty="0">
                <a:latin typeface="Cambria"/>
                <a:ea typeface="Calibri"/>
                <a:cs typeface="Times New Roman"/>
              </a:rPr>
              <a:t> Финансират се само допустими разходи,  посочени в настоящите Условия за кандидатстване</a:t>
            </a:r>
            <a:r>
              <a:rPr lang="bg-BG" sz="2000" i="1" dirty="0">
                <a:latin typeface="Cambria"/>
                <a:ea typeface="Calibri"/>
                <a:cs typeface="Times New Roman"/>
              </a:rPr>
              <a:t>. </a:t>
            </a:r>
            <a:endParaRPr lang="en-GB" sz="1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bg-BG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06F8212-47BB-417C-B2CF-2ED7AC263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900" y="0"/>
            <a:ext cx="3044997" cy="91438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xmlns="" id="{3CAB194F-0247-4630-BB30-B7682738DD17}"/>
              </a:ext>
            </a:extLst>
          </p:cNvPr>
          <p:cNvSpPr txBox="1">
            <a:spLocks/>
          </p:cNvSpPr>
          <p:nvPr/>
        </p:nvSpPr>
        <p:spPr>
          <a:xfrm>
            <a:off x="189186" y="6173881"/>
            <a:ext cx="11088414" cy="68411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600"/>
              </a:spcBef>
            </a:pPr>
            <a:r>
              <a:rPr lang="bg-BG" sz="2200" b="1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НЕПРЕКИ РАЗХОДИ</a:t>
            </a:r>
            <a:endParaRPr lang="en-US" sz="2200" b="1" dirty="0" smtClean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bg-BG" sz="2200" b="1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 рамките на настоящата процедура непреки разходи </a:t>
            </a:r>
            <a:r>
              <a:rPr lang="bg-BG" sz="2200" b="1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не са допустим разход</a:t>
            </a:r>
            <a:r>
              <a:rPr lang="bg-BG" sz="22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092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FB9FC3-3722-43B7-A62D-3FE82076D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964" y="147588"/>
            <a:ext cx="8596668" cy="582706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bg-BG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bg-BG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ИНДИКАТОРИ</a:t>
            </a:r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61AC0E-C6CB-437F-8D7E-B831F1999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561" y="1463419"/>
            <a:ext cx="10244490" cy="4042232"/>
          </a:xfrm>
        </p:spPr>
        <p:txBody>
          <a:bodyPr>
            <a:noAutofit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За процедурата</a:t>
            </a:r>
            <a:r>
              <a:rPr lang="bg-BG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: </a:t>
            </a:r>
            <a:endParaRPr lang="bg-BG" sz="2000" dirty="0" smtClean="0">
              <a:solidFill>
                <a:srgbClr val="000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bg-BG" sz="2000" dirty="0">
                <a:latin typeface="Cambria"/>
                <a:ea typeface="Calibri"/>
                <a:cs typeface="Times New Roman"/>
              </a:rPr>
              <a:t>Специфични индикатори за резултат, които  следа да бъдат постигнати към месец май, 2026 г. с настоящата процедура са, както следва:</a:t>
            </a:r>
            <a:endParaRPr lang="en-GB" sz="2000" dirty="0">
              <a:ea typeface="Calibri"/>
              <a:cs typeface="Times New Roman"/>
            </a:endParaRPr>
          </a:p>
          <a:p>
            <a:pPr marL="0" marR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bg-BG" sz="2000" u="sng" dirty="0">
                <a:latin typeface="Cambria"/>
                <a:ea typeface="Calibri"/>
                <a:cs typeface="Times New Roman"/>
              </a:rPr>
              <a:t>Брой обекти на интелектуална собственост, чиято закрила е получила подкрепа  по процедурата – 60.</a:t>
            </a:r>
            <a:endParaRPr lang="en-GB" sz="2000" dirty="0">
              <a:ea typeface="Calibri"/>
              <a:cs typeface="Times New Roman"/>
            </a:endParaRPr>
          </a:p>
          <a:p>
            <a:pPr marR="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bg-BG" sz="20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buNone/>
            </a:pPr>
            <a:r>
              <a:rPr lang="ru-RU" sz="20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Всеки кандидат задължително задава стойност по-голяма от нула на индикатора по т. 5.3, приложима за проектното му предложение. Тази стойност съответства на броя обекти на интелектуална собственост, за чиято закрила се иска подкрепа по процедурата.</a:t>
            </a:r>
            <a:endParaRPr lang="en-US" sz="20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D62193F-0ACF-4240-8D41-7BF7AF29A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0286" y="5628785"/>
            <a:ext cx="3630676" cy="109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839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89B9D0-B5C0-4029-A17D-B43330B13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069" y="1993079"/>
            <a:ext cx="10160000" cy="1143000"/>
          </a:xfrm>
        </p:spPr>
        <p:txBody>
          <a:bodyPr/>
          <a:lstStyle/>
          <a:p>
            <a:pPr algn="ctr"/>
            <a:r>
              <a:rPr lang="bg-BG" sz="2400" b="1" dirty="0">
                <a:solidFill>
                  <a:schemeClr val="accent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 размер на средствата по процедурата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60D539-74B2-46DD-8A88-868E19339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6172" y="3261041"/>
            <a:ext cx="9937722" cy="2403455"/>
          </a:xfrm>
        </p:spPr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</a:pPr>
            <a:r>
              <a:rPr lang="bg-BG" sz="18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Общият  размер на средствата по процедурата е </a:t>
            </a:r>
            <a:r>
              <a:rPr lang="bg-BG" sz="1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1 215 514 лв</a:t>
            </a:r>
            <a:r>
              <a:rPr lang="bg-BG" sz="18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от които: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Tx/>
              <a:buChar char="-"/>
            </a:pPr>
            <a:r>
              <a:rPr lang="ru-RU" sz="1800" b="1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ru-RU" sz="1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080 614 лв. </a:t>
            </a:r>
            <a:r>
              <a:rPr lang="bg-BG" sz="1800" b="1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1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Механизма за възстановяване и </a:t>
            </a:r>
            <a:r>
              <a:rPr lang="ru-RU" sz="1800" b="1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устойчивост</a:t>
            </a:r>
          </a:p>
          <a:p>
            <a:pPr marL="285750" marR="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Tx/>
              <a:buChar char="-"/>
            </a:pPr>
            <a:r>
              <a:rPr lang="ru-RU" sz="1800" b="1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134 </a:t>
            </a:r>
            <a:r>
              <a:rPr lang="ru-RU" sz="1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900 лв. национално финансиране за невъзстановим </a:t>
            </a:r>
            <a:r>
              <a:rPr lang="ru-RU" sz="1800" b="1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ДДС</a:t>
            </a:r>
            <a:endParaRPr lang="bg-BG" sz="1800" b="1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bg-BG" sz="1800" b="1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Публичното </a:t>
            </a:r>
            <a:r>
              <a:rPr lang="bg-BG" sz="18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финансиране не трябва да надвишава 100% от общия размер на допустимите разходи на проекта.</a:t>
            </a:r>
            <a:endParaRPr lang="en-US" sz="1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C5EF8F8-542D-478C-9E61-8FC8330DF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8122" y="5664496"/>
            <a:ext cx="4045772" cy="1363837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1CAF210F-1CE8-416B-A481-1E72F8FF6B3B}"/>
              </a:ext>
            </a:extLst>
          </p:cNvPr>
          <p:cNvSpPr txBox="1">
            <a:spLocks/>
          </p:cNvSpPr>
          <p:nvPr/>
        </p:nvSpPr>
        <p:spPr>
          <a:xfrm>
            <a:off x="462649" y="243840"/>
            <a:ext cx="8596668" cy="6902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2800" b="1" kern="0" dirty="0" smtClean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Обща цел на процедурата</a:t>
            </a:r>
            <a:r>
              <a:rPr lang="en-US" sz="2800" b="1" kern="0" dirty="0" smtClean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kern="0" dirty="0" smtClean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120C6FD1-8B87-4176-BDC1-4DD921E88DB5}"/>
              </a:ext>
            </a:extLst>
          </p:cNvPr>
          <p:cNvSpPr txBox="1">
            <a:spLocks/>
          </p:cNvSpPr>
          <p:nvPr/>
        </p:nvSpPr>
        <p:spPr>
          <a:xfrm>
            <a:off x="675860" y="729728"/>
            <a:ext cx="10192130" cy="10517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ru-RU" sz="2400" kern="100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Подпомагане на </a:t>
            </a:r>
            <a:r>
              <a:rPr lang="ru-RU" sz="2400" b="1" kern="100" dirty="0" smtClean="0">
                <a:solidFill>
                  <a:srgbClr val="FF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патентната дейност </a:t>
            </a:r>
            <a:r>
              <a:rPr lang="ru-RU" sz="2400" kern="100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звената на БАН за ефективна закрила на интелектуалната им собственост и ускоряване на технологичния трансфер</a:t>
            </a:r>
            <a:endParaRPr lang="en-US" sz="2400" kern="1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4445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571A8C-46B5-4FBE-8F99-4616FC899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4"/>
            <a:ext cx="8596668" cy="546847"/>
          </a:xfrm>
        </p:spPr>
        <p:txBody>
          <a:bodyPr>
            <a:norm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bg-BG" sz="20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МЕТОДИКА </a:t>
            </a:r>
            <a:r>
              <a:rPr lang="bg-BG" sz="20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ОЦЕНЯВАНЕ НА ПРОЕКТНИ ПРЕДЛОЖЕНИЯ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5C2A5B-3125-40DA-8D75-7A125891A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400" y="2160590"/>
            <a:ext cx="10274300" cy="2321764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bg-BG" sz="20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1. Критерии за административното съответствие на предложенията за изпълнение на инвестиция</a:t>
            </a:r>
            <a:endParaRPr lang="en-US" sz="2000" b="1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14300" indent="0" algn="just">
              <a:buNone/>
            </a:pPr>
            <a:r>
              <a:rPr lang="bg-BG" sz="20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2. Критерии за допустимост на кандидатите</a:t>
            </a:r>
            <a:endParaRPr lang="en-US" sz="2000" b="1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14300" indent="0" algn="just">
              <a:buNone/>
            </a:pP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3. Критерии за оценка на </a:t>
            </a:r>
            <a:r>
              <a:rPr lang="bg-BG" sz="2000" b="1" dirty="0">
                <a:latin typeface="Cambria" panose="02040503050406030204" pitchFamily="18" charset="0"/>
                <a:ea typeface="Cambria" panose="02040503050406030204" pitchFamily="18" charset="0"/>
              </a:rPr>
              <a:t>допустимостта на предложените дейности</a:t>
            </a:r>
          </a:p>
          <a:p>
            <a:pPr marL="114300" indent="0" algn="just">
              <a:buNone/>
            </a:pPr>
            <a:r>
              <a:rPr lang="bg-BG" sz="2000" b="1" dirty="0">
                <a:latin typeface="Cambria" panose="02040503050406030204" pitchFamily="18" charset="0"/>
                <a:ea typeface="Cambria" panose="02040503050406030204" pitchFamily="18" charset="0"/>
              </a:rPr>
              <a:t>4. Критерии за допустимост на разходите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2F67148-8AB9-439A-8773-60DF9FDDD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3650" y="4773706"/>
            <a:ext cx="4627265" cy="138953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60400" y="1316335"/>
            <a:ext cx="1018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+mj-lt"/>
              </a:rPr>
              <a:t>I.	Критерии за оценка на административно съответствие и допустимост</a:t>
            </a:r>
          </a:p>
          <a:p>
            <a:endParaRPr lang="ru-RU" sz="2000" b="1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746434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571A8C-46B5-4FBE-8F99-4616FC899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66" y="131340"/>
            <a:ext cx="8596668" cy="546847"/>
          </a:xfrm>
        </p:spPr>
        <p:txBody>
          <a:bodyPr>
            <a:norm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bg-BG" sz="20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МЕТОДИКА </a:t>
            </a:r>
            <a:r>
              <a:rPr lang="bg-BG" sz="20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ОЦЕНЯВАНЕ НА ПРОЕКТНИ ПРЕДЛОЖЕНИЯ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5C2A5B-3125-40DA-8D75-7A125891A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74292"/>
            <a:ext cx="11240814" cy="4222693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bg-BG" sz="1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Критерий </a:t>
            </a:r>
            <a:r>
              <a:rPr lang="bg-BG" sz="1800" b="1" dirty="0">
                <a:latin typeface="Cambria" panose="02040503050406030204" pitchFamily="18" charset="0"/>
                <a:ea typeface="Cambria" panose="02040503050406030204" pitchFamily="18" charset="0"/>
              </a:rPr>
              <a:t>1: 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Съответствие  на изследователските и иновационните цели на проектното предложение - степен, до която те съответстват на тематичните приоритети и подтеми, описани в раздел 4 на Условията за кандидатстване</a:t>
            </a:r>
            <a:r>
              <a:rPr lang="ru-RU" sz="1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):</a:t>
            </a:r>
          </a:p>
          <a:p>
            <a:pPr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Cambria"/>
              <a:buChar char="-"/>
            </a:pPr>
            <a:r>
              <a:rPr lang="bg-BG" sz="1800" dirty="0">
                <a:latin typeface="Cambria"/>
                <a:ea typeface="Times New Roman"/>
                <a:cs typeface="Times New Roman"/>
              </a:rPr>
              <a:t>В случай че всеки един от обектите за закрила, включени в  проектното предложение отговаря на критерия, се присъждат 40 точки.</a:t>
            </a:r>
            <a:endParaRPr lang="en-GB" sz="1800" dirty="0">
              <a:ea typeface="Times New Roman"/>
              <a:cs typeface="Times New Roman"/>
            </a:endParaRPr>
          </a:p>
          <a:p>
            <a:pPr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Cambria"/>
              <a:buChar char="-"/>
            </a:pPr>
            <a:r>
              <a:rPr lang="bg-BG" sz="1800" dirty="0">
                <a:latin typeface="Cambria"/>
                <a:ea typeface="Times New Roman"/>
                <a:cs typeface="Times New Roman"/>
              </a:rPr>
              <a:t>В случай че с проектното предложение се кандидатства за закрила на повече от един обект и поне 50% от тях  отговарят на критерия, се присъждат  30 точки.  </a:t>
            </a:r>
            <a:endParaRPr lang="en-GB" sz="1800" dirty="0">
              <a:ea typeface="Times New Roman"/>
              <a:cs typeface="Times New Roman"/>
            </a:endParaRPr>
          </a:p>
          <a:p>
            <a:pPr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Cambria"/>
              <a:buChar char="-"/>
            </a:pPr>
            <a:r>
              <a:rPr lang="bg-BG" sz="1800" dirty="0">
                <a:latin typeface="Cambria"/>
                <a:ea typeface="Times New Roman"/>
                <a:cs typeface="Times New Roman"/>
              </a:rPr>
              <a:t>В случай че с проектното предложение се кандидатства за закрила на повече от един обект и поне 30% от тях отговарят на критерия, се  присъждат 20 точки.  </a:t>
            </a:r>
            <a:endParaRPr lang="en-GB" sz="1800" dirty="0">
              <a:ea typeface="Times New Roman"/>
              <a:cs typeface="Times New Roman"/>
            </a:endParaRPr>
          </a:p>
          <a:p>
            <a:r>
              <a:rPr lang="pl-PL" sz="1800" dirty="0">
                <a:latin typeface="Cambria"/>
                <a:ea typeface="Times New Roman"/>
                <a:cs typeface="Times New Roman"/>
              </a:rPr>
              <a:t>В случай че с проектното предложение се кандидатства за закрила на повече от един обект  и когато под 30% от тях отговарят на критерия, се присъждат 0 точки. </a:t>
            </a:r>
            <a:endParaRPr lang="ru-RU" sz="18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14300" indent="0" algn="just">
              <a:buNone/>
            </a:pPr>
            <a:endParaRPr lang="en-US" sz="18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14300" indent="0" algn="just">
              <a:buNone/>
            </a:pPr>
            <a:endParaRPr lang="en-US" sz="1800" b="1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14300" indent="0" algn="just">
              <a:buNone/>
            </a:pPr>
            <a:endParaRPr lang="en-US" sz="1800" b="1" dirty="0" smtClean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2F67148-8AB9-439A-8773-60DF9FDDD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8300" y="0"/>
            <a:ext cx="3535815" cy="106177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3924" y="661666"/>
            <a:ext cx="1018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+mj-lt"/>
              </a:rPr>
              <a:t>I</a:t>
            </a:r>
            <a:r>
              <a:rPr lang="ru-RU" sz="2000" b="1" dirty="0" smtClean="0">
                <a:solidFill>
                  <a:srgbClr val="0070C0"/>
                </a:solidFill>
                <a:latin typeface="+mj-lt"/>
              </a:rPr>
              <a:t>I</a:t>
            </a:r>
            <a:r>
              <a:rPr lang="ru-RU" sz="2000" b="1" dirty="0">
                <a:solidFill>
                  <a:srgbClr val="0070C0"/>
                </a:solidFill>
                <a:latin typeface="+mj-lt"/>
              </a:rPr>
              <a:t>.	Критерии за техническа и финансова оценка за проекти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577832"/>
              </p:ext>
            </p:extLst>
          </p:nvPr>
        </p:nvGraphicFramePr>
        <p:xfrm>
          <a:off x="1089333" y="6248400"/>
          <a:ext cx="8997950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8794"/>
                <a:gridCol w="1679156"/>
              </a:tblGrid>
              <a:tr h="19875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>
                          <a:effectLst/>
                        </a:rPr>
                        <a:t>Общо за критерий 1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 smtClean="0">
                          <a:effectLst/>
                        </a:rPr>
                        <a:t>40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9875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>
                          <a:effectLst/>
                        </a:rPr>
                        <a:t>Праг за преминаване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 smtClean="0">
                          <a:effectLst/>
                        </a:rPr>
                        <a:t>20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-1" y="1098793"/>
            <a:ext cx="11272345" cy="92333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За целта на настоящата методика, </a:t>
            </a:r>
            <a:r>
              <a:rPr lang="ru-RU" b="1" dirty="0" smtClean="0"/>
              <a:t>обектът на </a:t>
            </a:r>
            <a:r>
              <a:rPr lang="ru-RU" b="1" dirty="0"/>
              <a:t>закрила включва както тези обекти на индустриална собственост, за които предстои да бъде подадена заявка за закрила, така и в случай, че кандидатът е заявил за финансиране и дейности, съгласно т.8.2.3. от Условията за кандидатстване.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5969492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571A8C-46B5-4FBE-8F99-4616FC899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" y="257464"/>
            <a:ext cx="8596668" cy="546847"/>
          </a:xfrm>
        </p:spPr>
        <p:txBody>
          <a:bodyPr>
            <a:norm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bg-BG" sz="20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МЕТОДИКА </a:t>
            </a:r>
            <a:r>
              <a:rPr lang="bg-BG" sz="20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ОЦЕНЯВАНЕ НА ПРОЕКТНИ ПРЕДЛОЖЕНИЯ</a:t>
            </a: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2F67148-8AB9-439A-8773-60DF9FDDD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8300" y="0"/>
            <a:ext cx="3535815" cy="106177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35000" y="963321"/>
            <a:ext cx="1018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+mj-lt"/>
              </a:rPr>
              <a:t>I</a:t>
            </a:r>
            <a:r>
              <a:rPr lang="ru-RU" sz="2000" b="1" dirty="0" smtClean="0">
                <a:solidFill>
                  <a:srgbClr val="0070C0"/>
                </a:solidFill>
                <a:latin typeface="+mj-lt"/>
              </a:rPr>
              <a:t>I</a:t>
            </a:r>
            <a:r>
              <a:rPr lang="ru-RU" sz="2000" b="1" dirty="0">
                <a:solidFill>
                  <a:srgbClr val="0070C0"/>
                </a:solidFill>
                <a:latin typeface="+mj-lt"/>
              </a:rPr>
              <a:t>.	Критерии за техническа и финансова оценка за проекти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384135"/>
              </p:ext>
            </p:extLst>
          </p:nvPr>
        </p:nvGraphicFramePr>
        <p:xfrm>
          <a:off x="1822450" y="6117811"/>
          <a:ext cx="8997950" cy="6140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8794"/>
                <a:gridCol w="1679156"/>
              </a:tblGrid>
              <a:tr h="19875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>
                          <a:effectLst/>
                        </a:rPr>
                        <a:t>Общо за критерий </a:t>
                      </a:r>
                      <a:r>
                        <a:rPr lang="en-US" sz="2000" b="1" dirty="0" smtClean="0">
                          <a:effectLst/>
                        </a:rPr>
                        <a:t>2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3</a:t>
                      </a:r>
                      <a:r>
                        <a:rPr lang="bg-BG" sz="2000" b="1" dirty="0" smtClean="0">
                          <a:effectLst/>
                        </a:rPr>
                        <a:t>0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0926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>
                          <a:effectLst/>
                        </a:rPr>
                        <a:t>Праг за преминаване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E1F2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1</a:t>
                      </a:r>
                      <a:r>
                        <a:rPr lang="bg-BG" sz="2000" b="1" dirty="0" smtClean="0">
                          <a:effectLst/>
                        </a:rPr>
                        <a:t>0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94662" y="1431979"/>
            <a:ext cx="10641200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bg-BG" sz="20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Критерий 2: </a:t>
            </a:r>
            <a:r>
              <a:rPr lang="bg-BG" sz="2000" b="1" dirty="0">
                <a:latin typeface="Cambria"/>
                <a:ea typeface="Times New Roman"/>
              </a:rPr>
              <a:t>Принос на проекта към научното, социално и икономическо въздействие</a:t>
            </a:r>
            <a:endParaRPr lang="en-GB" sz="2000" b="1" dirty="0">
              <a:latin typeface="Times New Roman"/>
              <a:ea typeface="Times New Roman"/>
            </a:endParaRPr>
          </a:p>
          <a:p>
            <a:pPr marL="342900" marR="0" lvl="0" indent="-342900" algn="just">
              <a:lnSpc>
                <a:spcPct val="115000"/>
              </a:lnSpc>
              <a:spcAft>
                <a:spcPts val="600"/>
              </a:spcAft>
              <a:buFont typeface="Cambria"/>
              <a:buChar char="-"/>
            </a:pPr>
            <a:r>
              <a:rPr lang="bg-BG" sz="2000" dirty="0">
                <a:latin typeface="Cambria"/>
                <a:ea typeface="Times New Roman"/>
                <a:cs typeface="Times New Roman"/>
              </a:rPr>
              <a:t>В случай че всеки един от обектите за закрила, включени в  проектното предложение отговаря на изискванията на критерия, се присъждат 30 точки.</a:t>
            </a:r>
            <a:endParaRPr lang="en-GB" sz="2000" dirty="0">
              <a:ea typeface="Times New Roman"/>
              <a:cs typeface="Times New Roman"/>
            </a:endParaRPr>
          </a:p>
          <a:p>
            <a:pPr marL="342900" marR="0" lvl="0" indent="-342900" algn="just">
              <a:lnSpc>
                <a:spcPct val="115000"/>
              </a:lnSpc>
              <a:spcAft>
                <a:spcPts val="600"/>
              </a:spcAft>
              <a:buFont typeface="Cambria"/>
              <a:buChar char="-"/>
            </a:pPr>
            <a:r>
              <a:rPr lang="bg-BG" sz="2000" dirty="0">
                <a:latin typeface="Cambria"/>
                <a:ea typeface="Times New Roman"/>
                <a:cs typeface="Times New Roman"/>
              </a:rPr>
              <a:t>В случай че с проектното предложение се кандидатства за закрила на повече от един обект и поне 50% от тях отговарят на изискванията на критерия., се присъждат 20 точки.  </a:t>
            </a:r>
            <a:endParaRPr lang="en-GB" sz="2000" dirty="0">
              <a:ea typeface="Times New Roman"/>
              <a:cs typeface="Times New Roman"/>
            </a:endParaRPr>
          </a:p>
          <a:p>
            <a:pPr marL="342900" marR="0" lvl="0" indent="-342900" algn="just">
              <a:lnSpc>
                <a:spcPct val="115000"/>
              </a:lnSpc>
              <a:spcAft>
                <a:spcPts val="600"/>
              </a:spcAft>
              <a:buFont typeface="Cambria"/>
              <a:buChar char="-"/>
            </a:pPr>
            <a:r>
              <a:rPr lang="bg-BG" sz="2000" dirty="0">
                <a:latin typeface="Cambria"/>
                <a:ea typeface="Times New Roman"/>
                <a:cs typeface="Times New Roman"/>
              </a:rPr>
              <a:t>В случай че с проектното предложение се кандидатства за закрила на повече от един обект и поне 30% от тях отговарят на изискванията на критерия,  се присъждат 10 точки.  </a:t>
            </a:r>
            <a:endParaRPr lang="en-GB" sz="2000" dirty="0">
              <a:ea typeface="Times New Roman"/>
              <a:cs typeface="Times New Roman"/>
            </a:endParaRPr>
          </a:p>
          <a:p>
            <a:pPr>
              <a:spcAft>
                <a:spcPts val="600"/>
              </a:spcAft>
            </a:pPr>
            <a:r>
              <a:rPr lang="pl-PL" sz="2000" dirty="0">
                <a:latin typeface="Cambria"/>
                <a:ea typeface="Times New Roman"/>
                <a:cs typeface="Times New Roman"/>
              </a:rPr>
              <a:t>В случай че с проектното предложение се кандидатства за закрила на повече от един обект и когато под 30% от тях отговарят на изискванията на критерия, се присъждат 0 точки. </a:t>
            </a:r>
            <a:endParaRPr lang="en-US" sz="2000" b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7514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571A8C-46B5-4FBE-8F99-4616FC899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" y="257464"/>
            <a:ext cx="8596668" cy="546847"/>
          </a:xfrm>
        </p:spPr>
        <p:txBody>
          <a:bodyPr>
            <a:norm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bg-BG" sz="20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МЕТОДИКА </a:t>
            </a:r>
            <a:r>
              <a:rPr lang="bg-BG" sz="20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ОЦЕНЯВАНЕ НА ПРОЕКТНИ ПРЕДЛОЖЕНИЯ</a:t>
            </a: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2F67148-8AB9-439A-8773-60DF9FDDD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8300" y="0"/>
            <a:ext cx="3535815" cy="106177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35000" y="963321"/>
            <a:ext cx="1018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+mj-lt"/>
              </a:rPr>
              <a:t>I</a:t>
            </a:r>
            <a:r>
              <a:rPr lang="ru-RU" sz="2000" b="1" dirty="0" smtClean="0">
                <a:solidFill>
                  <a:srgbClr val="0070C0"/>
                </a:solidFill>
                <a:latin typeface="+mj-lt"/>
              </a:rPr>
              <a:t>I</a:t>
            </a:r>
            <a:r>
              <a:rPr lang="ru-RU" sz="2000" b="1" dirty="0">
                <a:solidFill>
                  <a:srgbClr val="0070C0"/>
                </a:solidFill>
                <a:latin typeface="+mj-lt"/>
              </a:rPr>
              <a:t>.	Критерии за техническа и финансова оценка за проекти </a:t>
            </a:r>
          </a:p>
        </p:txBody>
      </p:sp>
      <p:sp>
        <p:nvSpPr>
          <p:cNvPr id="7" name="Rectangle 6"/>
          <p:cNvSpPr/>
          <p:nvPr/>
        </p:nvSpPr>
        <p:spPr>
          <a:xfrm>
            <a:off x="635000" y="1587853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 algn="just">
              <a:buNone/>
            </a:pP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Критерий 3:	Капацитет на научната/ите организация/и (водеща и партньорски, ако е приложимо) за изпълнение на проектното предложение.</a:t>
            </a:r>
          </a:p>
          <a:p>
            <a:pPr marL="114300" indent="0" algn="just">
              <a:buNone/>
            </a:pP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-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Предоставена/и лицензия/и или внедрена/и разработка/и – присъждат се 30 точки.</a:t>
            </a:r>
          </a:p>
          <a:p>
            <a:pPr marL="114300" indent="0" algn="just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-	В случай че в проектното предложение не е посочена/и  лицензия/и или внедрена/и разработка/и  се оценява броят издадени и/или заявки за  патенти и/или полезни модели, както следва:</a:t>
            </a:r>
          </a:p>
          <a:p>
            <a:pPr marL="114300" indent="0" algn="just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•	за 5 и повече броя се присъждат  – 20 точки. </a:t>
            </a:r>
          </a:p>
          <a:p>
            <a:pPr marL="114300" indent="0" algn="just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•	за 2 до 4 броя – се присъждат  10 точки.</a:t>
            </a:r>
          </a:p>
          <a:p>
            <a:pPr marL="114300" indent="0" algn="just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•	за  1 бр. – 5 точки.</a:t>
            </a:r>
          </a:p>
          <a:p>
            <a:pPr marL="114300" indent="0" algn="just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•	без обекти – 0 точки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14300" indent="0" algn="just">
              <a:buNone/>
            </a:pPr>
            <a:endParaRPr lang="bg-BG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870022"/>
              </p:ext>
            </p:extLst>
          </p:nvPr>
        </p:nvGraphicFramePr>
        <p:xfrm>
          <a:off x="822325" y="5078758"/>
          <a:ext cx="8997950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8794"/>
                <a:gridCol w="1679156"/>
              </a:tblGrid>
              <a:tr h="19875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>
                          <a:effectLst/>
                        </a:rPr>
                        <a:t>Общо за критерий </a:t>
                      </a:r>
                      <a:r>
                        <a:rPr lang="bg-BG" sz="2000" b="1" dirty="0" smtClean="0">
                          <a:effectLst/>
                        </a:rPr>
                        <a:t>3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 smtClean="0">
                          <a:effectLst/>
                        </a:rPr>
                        <a:t>30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9875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>
                          <a:effectLst/>
                        </a:rPr>
                        <a:t>Праг за преминаване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 smtClean="0">
                          <a:effectLst/>
                        </a:rPr>
                        <a:t>0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74383"/>
              </p:ext>
            </p:extLst>
          </p:nvPr>
        </p:nvGraphicFramePr>
        <p:xfrm>
          <a:off x="914400" y="5940600"/>
          <a:ext cx="8978900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83120"/>
                <a:gridCol w="1795780"/>
              </a:tblGrid>
              <a:tr h="19875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2400" b="1" dirty="0">
                          <a:solidFill>
                            <a:srgbClr val="003399"/>
                          </a:solidFill>
                          <a:effectLst/>
                        </a:rPr>
                        <a:t>Общо за проектното предложение</a:t>
                      </a:r>
                      <a:endParaRPr lang="en-GB" sz="2400" b="1" dirty="0">
                        <a:solidFill>
                          <a:srgbClr val="0033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2400" b="1" dirty="0">
                          <a:solidFill>
                            <a:srgbClr val="003399"/>
                          </a:solidFill>
                          <a:effectLst/>
                        </a:rPr>
                        <a:t>100</a:t>
                      </a:r>
                      <a:endParaRPr lang="en-GB" sz="2400" b="1" dirty="0">
                        <a:solidFill>
                          <a:srgbClr val="0033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875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2400" b="1" dirty="0">
                          <a:solidFill>
                            <a:srgbClr val="003399"/>
                          </a:solidFill>
                          <a:effectLst/>
                        </a:rPr>
                        <a:t>Праг за преминаване</a:t>
                      </a:r>
                      <a:endParaRPr lang="en-GB" sz="2400" b="1" dirty="0">
                        <a:solidFill>
                          <a:srgbClr val="0033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2400" b="1" dirty="0">
                          <a:solidFill>
                            <a:srgbClr val="003399"/>
                          </a:solidFill>
                          <a:effectLst/>
                        </a:rPr>
                        <a:t>3</a:t>
                      </a:r>
                      <a:r>
                        <a:rPr lang="bg-BG" sz="2400" b="1" dirty="0" smtClean="0">
                          <a:solidFill>
                            <a:srgbClr val="003399"/>
                          </a:solidFill>
                          <a:effectLst/>
                        </a:rPr>
                        <a:t>0</a:t>
                      </a:r>
                      <a:endParaRPr lang="en-GB" sz="2400" b="1" dirty="0">
                        <a:solidFill>
                          <a:srgbClr val="0033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7514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35000" y="64687"/>
            <a:ext cx="1018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+mj-lt"/>
              </a:rPr>
              <a:t>I</a:t>
            </a:r>
            <a:r>
              <a:rPr lang="ru-RU" sz="2000" b="1" dirty="0" smtClean="0">
                <a:solidFill>
                  <a:srgbClr val="0070C0"/>
                </a:solidFill>
                <a:latin typeface="+mj-lt"/>
              </a:rPr>
              <a:t>I</a:t>
            </a:r>
            <a:r>
              <a:rPr lang="ru-RU" sz="2000" b="1" dirty="0">
                <a:solidFill>
                  <a:srgbClr val="0070C0"/>
                </a:solidFill>
                <a:latin typeface="+mj-lt"/>
              </a:rPr>
              <a:t>.	Критерии за техническа и финансова оценка за проекти 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444567"/>
            <a:ext cx="111462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 algn="just">
              <a:buNone/>
            </a:pP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Критерий 3:	Капацитет на научната/ите организация/и (водеща и партньорски, ако е приложимо) за изпълнение на проектното предложение.</a:t>
            </a:r>
          </a:p>
          <a:p>
            <a:pPr marL="114300" indent="0" algn="just">
              <a:buNone/>
            </a:pP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-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Предоставена/и лицензия/и или внедрена/и разработка/и – присъждат се 30 точки.</a:t>
            </a:r>
          </a:p>
          <a:p>
            <a:pPr marL="114300" indent="0" algn="just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-	В случай че в проектното предложение не е посочена/и  лицензия/и или внедрена/и разработка/и  се оценява броят издадени и/или заявки за  патенти и/или полезни модели, както следва:</a:t>
            </a:r>
          </a:p>
          <a:p>
            <a:pPr marL="114300" indent="0" algn="just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•	за 5 и повече броя се присъждат  – 20 точки. </a:t>
            </a:r>
          </a:p>
          <a:p>
            <a:pPr marL="114300" indent="0" algn="just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•	за 2 до 4 броя – се присъждат  10 точки.</a:t>
            </a:r>
          </a:p>
          <a:p>
            <a:pPr marL="114300" indent="0" algn="just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•	за  1 бр. – 5 точки.</a:t>
            </a:r>
          </a:p>
          <a:p>
            <a:pPr marL="114300" indent="0" algn="just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•	без обекти – 0 точки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14300" indent="0" algn="just">
              <a:buNone/>
            </a:pPr>
            <a:endParaRPr lang="bg-BG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548240"/>
              </p:ext>
            </p:extLst>
          </p:nvPr>
        </p:nvGraphicFramePr>
        <p:xfrm>
          <a:off x="1011074" y="5331007"/>
          <a:ext cx="8997950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8794"/>
                <a:gridCol w="1679156"/>
              </a:tblGrid>
              <a:tr h="19875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>
                          <a:effectLst/>
                        </a:rPr>
                        <a:t>Общо за критерий </a:t>
                      </a:r>
                      <a:r>
                        <a:rPr lang="bg-BG" sz="2000" b="1" dirty="0" smtClean="0">
                          <a:effectLst/>
                        </a:rPr>
                        <a:t>3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 smtClean="0">
                          <a:effectLst/>
                        </a:rPr>
                        <a:t>30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9875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>
                          <a:effectLst/>
                        </a:rPr>
                        <a:t>Праг за преминаване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 smtClean="0">
                          <a:effectLst/>
                        </a:rPr>
                        <a:t>0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898704"/>
              </p:ext>
            </p:extLst>
          </p:nvPr>
        </p:nvGraphicFramePr>
        <p:xfrm>
          <a:off x="1020599" y="6126480"/>
          <a:ext cx="8978900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83120"/>
                <a:gridCol w="1795780"/>
              </a:tblGrid>
              <a:tr h="19875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2400" b="1" dirty="0">
                          <a:solidFill>
                            <a:srgbClr val="003399"/>
                          </a:solidFill>
                          <a:effectLst/>
                        </a:rPr>
                        <a:t>Общо за проектното предложение</a:t>
                      </a:r>
                      <a:endParaRPr lang="en-GB" sz="2400" b="1" dirty="0">
                        <a:solidFill>
                          <a:srgbClr val="0033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2400" b="1" dirty="0">
                          <a:solidFill>
                            <a:srgbClr val="003399"/>
                          </a:solidFill>
                          <a:effectLst/>
                        </a:rPr>
                        <a:t>100</a:t>
                      </a:r>
                      <a:endParaRPr lang="en-GB" sz="2400" b="1" dirty="0">
                        <a:solidFill>
                          <a:srgbClr val="0033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875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2400" b="1" dirty="0">
                          <a:solidFill>
                            <a:srgbClr val="003399"/>
                          </a:solidFill>
                          <a:effectLst/>
                        </a:rPr>
                        <a:t>Праг за преминаване</a:t>
                      </a:r>
                      <a:endParaRPr lang="en-GB" sz="2400" b="1" dirty="0">
                        <a:solidFill>
                          <a:srgbClr val="0033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2400" b="1" dirty="0">
                          <a:solidFill>
                            <a:srgbClr val="003399"/>
                          </a:solidFill>
                          <a:effectLst/>
                        </a:rPr>
                        <a:t>3</a:t>
                      </a:r>
                      <a:r>
                        <a:rPr lang="bg-BG" sz="2400" b="1" dirty="0" smtClean="0">
                          <a:solidFill>
                            <a:srgbClr val="003399"/>
                          </a:solidFill>
                          <a:effectLst/>
                        </a:rPr>
                        <a:t>0</a:t>
                      </a:r>
                      <a:endParaRPr lang="en-GB" sz="2400" b="1" dirty="0">
                        <a:solidFill>
                          <a:srgbClr val="0033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34007" y="3009391"/>
            <a:ext cx="1101221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bg-BG" dirty="0">
                <a:latin typeface="Cambria"/>
                <a:ea typeface="Times New Roman"/>
              </a:rPr>
              <a:t>Ако кандидатът не е посочил в проектното си предложение цялата или част от информацията,</a:t>
            </a:r>
            <a:r>
              <a:rPr lang="bg-BG" dirty="0">
                <a:latin typeface="Times New Roman"/>
                <a:ea typeface="Times New Roman"/>
              </a:rPr>
              <a:t> </a:t>
            </a:r>
            <a:r>
              <a:rPr lang="bg-BG" dirty="0">
                <a:latin typeface="Cambria"/>
                <a:ea typeface="Times New Roman"/>
              </a:rPr>
              <a:t>необходима за оценката, или информацията не може да бъде потвърдена чрез справка в публичните регистри на съответното патентно ведомство,  съответният </a:t>
            </a:r>
            <a:r>
              <a:rPr lang="bg-BG" b="1" dirty="0">
                <a:latin typeface="Cambria"/>
                <a:ea typeface="Times New Roman"/>
              </a:rPr>
              <a:t>обект не се включва в  оценката</a:t>
            </a:r>
            <a:r>
              <a:rPr lang="bg-BG" dirty="0">
                <a:latin typeface="Cambria"/>
                <a:ea typeface="Times New Roman"/>
              </a:rPr>
              <a:t>.</a:t>
            </a:r>
            <a:endParaRPr lang="en-GB" dirty="0">
              <a:latin typeface="Times New Roman"/>
              <a:ea typeface="Times New Roman"/>
            </a:endParaRPr>
          </a:p>
          <a:p>
            <a:pPr algn="just">
              <a:spcAft>
                <a:spcPts val="600"/>
              </a:spcAft>
            </a:pPr>
            <a:r>
              <a:rPr lang="bg-BG" dirty="0">
                <a:latin typeface="Cambria"/>
                <a:ea typeface="Times New Roman"/>
              </a:rPr>
              <a:t>Внедрена/и разработка/и се отчита, ако е представена референция от предприятието внедрило разработката или друг подкрепящ документ.</a:t>
            </a:r>
            <a:endParaRPr lang="en-GB" dirty="0">
              <a:latin typeface="Times New Roman"/>
              <a:ea typeface="Times New Roman"/>
            </a:endParaRPr>
          </a:p>
          <a:p>
            <a:r>
              <a:rPr lang="bg-BG" dirty="0">
                <a:latin typeface="Cambria"/>
                <a:ea typeface="Times New Roman"/>
                <a:cs typeface="Times New Roman"/>
              </a:rPr>
              <a:t>В оценяването по този критерий се разглеждат само обекти, които са притежание на организацията/ите кандидат и/или партньор/и, ако предложението е в партньорство.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6337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F60AE67-E095-466B-9A98-D4F09880A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7700" y="5609353"/>
            <a:ext cx="4158115" cy="124864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xmlns="" id="{3CAB194F-0247-4630-BB30-B7682738DD17}"/>
              </a:ext>
            </a:extLst>
          </p:cNvPr>
          <p:cNvSpPr txBox="1">
            <a:spLocks/>
          </p:cNvSpPr>
          <p:nvPr/>
        </p:nvSpPr>
        <p:spPr>
          <a:xfrm>
            <a:off x="1325035" y="990600"/>
            <a:ext cx="8596668" cy="80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Приложения към момента на кандидатстване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31800" y="2022085"/>
            <a:ext cx="1072401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sz="2400" dirty="0">
                <a:latin typeface="+mj-lt"/>
              </a:rPr>
              <a:t>Формуляр за кандидатстване (е-Формуляр в ИС на МВУ)</a:t>
            </a:r>
            <a:endParaRPr lang="en-GB" sz="2400" dirty="0">
              <a:latin typeface="+mj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sz="2400" dirty="0">
                <a:latin typeface="+mj-lt"/>
              </a:rPr>
              <a:t>Формуляр обр. 1 за самооценка относно съблюдаване на принципа за ненанасяне на значителни вреди от проекти.</a:t>
            </a:r>
            <a:endParaRPr lang="en-GB" sz="2400" dirty="0">
              <a:latin typeface="+mj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sz="2400" dirty="0">
                <a:latin typeface="+mj-lt"/>
              </a:rPr>
              <a:t>Приложение 1: Декларация при кандидатстване на кандидата</a:t>
            </a:r>
            <a:endParaRPr lang="en-GB" sz="2400" dirty="0">
              <a:latin typeface="+mj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sz="2400" dirty="0">
                <a:latin typeface="+mj-lt"/>
              </a:rPr>
              <a:t>Приложение 2: </a:t>
            </a:r>
            <a:r>
              <a:rPr lang="ru-RU" sz="2400" dirty="0">
                <a:latin typeface="+mj-lt"/>
              </a:rPr>
              <a:t>Декларация по т. т. 19, 21, 28 и 29 от Рамка за държавна помощ за научни изследвания, развитие и иновации, подписана, сканирана и прикачена в ИС на МВУ на кандидата</a:t>
            </a:r>
            <a:endParaRPr lang="en-GB" sz="2400" dirty="0">
              <a:latin typeface="+mj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sz="2400" dirty="0">
                <a:latin typeface="+mj-lt"/>
              </a:rPr>
              <a:t>Описание на проектното предложение</a:t>
            </a: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26381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7D571A8C-46B5-4FBE-8F99-4616FC899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215" y="2653090"/>
            <a:ext cx="8596668" cy="546847"/>
          </a:xfrm>
        </p:spPr>
        <p:txBody>
          <a:bodyPr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bg-BG" sz="3200" b="1" dirty="0" smtClean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БЛАГОДАРЯ ЗА ВНИМАНИЕТО</a:t>
            </a: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2F67148-8AB9-439A-8773-60DF9FDDD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257" y="5346200"/>
            <a:ext cx="4627265" cy="1389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331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4C89B9D0-B5C0-4029-A17D-B43330B13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303" y="747603"/>
            <a:ext cx="10160000" cy="1143000"/>
          </a:xfrm>
        </p:spPr>
        <p:txBody>
          <a:bodyPr/>
          <a:lstStyle/>
          <a:p>
            <a:pPr algn="ctr"/>
            <a:r>
              <a:rPr lang="bg-BG" sz="36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Минимален и масимален </a:t>
            </a:r>
            <a:r>
              <a:rPr lang="bg-BG" sz="3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размер на средствата </a:t>
            </a:r>
            <a:r>
              <a:rPr lang="bg-BG" sz="3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индивидуален проект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324568"/>
              </p:ext>
            </p:extLst>
          </p:nvPr>
        </p:nvGraphicFramePr>
        <p:xfrm>
          <a:off x="774700" y="3016085"/>
          <a:ext cx="9709368" cy="1606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4684"/>
                <a:gridCol w="4854684"/>
              </a:tblGrid>
              <a:tr h="370840"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solidFill>
                            <a:schemeClr val="tx1"/>
                          </a:solidFill>
                        </a:rPr>
                        <a:t>Параметри на проектите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400" dirty="0" smtClean="0"/>
                        <a:t>Стойност</a:t>
                      </a:r>
                      <a:endParaRPr lang="en-GB" sz="24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576397">
                <a:tc>
                  <a:txBody>
                    <a:bodyPr/>
                    <a:lstStyle/>
                    <a:p>
                      <a:r>
                        <a:rPr lang="bg-BG" sz="2400" b="1" dirty="0" smtClean="0"/>
                        <a:t>Минимален размер , лв.</a:t>
                      </a:r>
                      <a:endParaRPr lang="en-GB" sz="24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400" b="1" dirty="0" smtClean="0"/>
                        <a:t> 2 810.00 лв.</a:t>
                      </a:r>
                      <a:endParaRPr lang="en-GB" sz="2400" b="1" dirty="0"/>
                    </a:p>
                  </a:txBody>
                  <a:tcPr>
                    <a:solidFill>
                      <a:srgbClr val="D7E5F9"/>
                    </a:solidFill>
                  </a:tcPr>
                </a:tc>
              </a:tr>
              <a:tr h="572494">
                <a:tc>
                  <a:txBody>
                    <a:bodyPr/>
                    <a:lstStyle/>
                    <a:p>
                      <a:r>
                        <a:rPr lang="bg-BG" sz="2400" b="1" dirty="0" smtClean="0"/>
                        <a:t>Максимален размер , лв.</a:t>
                      </a:r>
                      <a:endParaRPr lang="en-GB" sz="24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81 034.23 лв. </a:t>
                      </a:r>
                      <a:endParaRPr lang="en-GB" sz="2400" b="1" dirty="0"/>
                    </a:p>
                  </a:txBody>
                  <a:tcPr>
                    <a:solidFill>
                      <a:srgbClr val="D7E5F9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C5EF8F8-542D-478C-9E61-8FC8330DF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8122" y="5664496"/>
            <a:ext cx="4045772" cy="136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635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4C89B9D0-B5C0-4029-A17D-B43330B13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185" y="139466"/>
            <a:ext cx="10160000" cy="655664"/>
          </a:xfrm>
        </p:spPr>
        <p:txBody>
          <a:bodyPr/>
          <a:lstStyle/>
          <a:p>
            <a:pPr algn="ctr"/>
            <a:r>
              <a:rPr lang="bg-BG" sz="2400" b="1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Срокове </a:t>
            </a:r>
            <a:r>
              <a:rPr lang="bg-BG" sz="24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кандидатстване</a:t>
            </a:r>
            <a:endParaRPr lang="en-US" sz="24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107489"/>
              </p:ext>
            </p:extLst>
          </p:nvPr>
        </p:nvGraphicFramePr>
        <p:xfrm>
          <a:off x="1451554" y="743520"/>
          <a:ext cx="7960460" cy="3813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0230"/>
                <a:gridCol w="3980230"/>
              </a:tblGrid>
              <a:tr h="370840">
                <a:tc>
                  <a:txBody>
                    <a:bodyPr/>
                    <a:lstStyle/>
                    <a:p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Срок за кандидатстване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Дата/час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96275">
                <a:tc>
                  <a:txBody>
                    <a:bodyPr/>
                    <a:lstStyle/>
                    <a:p>
                      <a:r>
                        <a:rPr lang="bg-BG" b="1" dirty="0" smtClean="0"/>
                        <a:t>Начален</a:t>
                      </a:r>
                      <a:r>
                        <a:rPr lang="bg-BG" b="1" baseline="0" dirty="0" smtClean="0"/>
                        <a:t> </a:t>
                      </a:r>
                      <a:r>
                        <a:rPr lang="bg-BG" b="1" dirty="0" smtClean="0"/>
                        <a:t>срок за кандидатстване</a:t>
                      </a:r>
                      <a:endParaRPr lang="en-GB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17.02.2025 г.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9:00 ч.</a:t>
                      </a:r>
                      <a:endParaRPr lang="en-GB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b="1" dirty="0"/>
                    </a:p>
                  </a:txBody>
                  <a:tcPr>
                    <a:solidFill>
                      <a:srgbClr val="D0EBB3"/>
                    </a:solidFill>
                  </a:tcPr>
                </a:tc>
              </a:tr>
              <a:tr h="596275">
                <a:tc>
                  <a:txBody>
                    <a:bodyPr/>
                    <a:lstStyle/>
                    <a:p>
                      <a:r>
                        <a:rPr lang="bg-BG" b="1" dirty="0" smtClean="0"/>
                        <a:t>Краен срок за кандидатстване</a:t>
                      </a:r>
                      <a:endParaRPr lang="en-GB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b="1" dirty="0" smtClean="0"/>
                        <a:t>22.04.2025 г. </a:t>
                      </a:r>
                    </a:p>
                    <a:p>
                      <a:r>
                        <a:rPr lang="bg-BG" b="1" dirty="0" smtClean="0"/>
                        <a:t>17:30 ч.</a:t>
                      </a:r>
                      <a:endParaRPr lang="en-GB" b="1" dirty="0"/>
                    </a:p>
                  </a:txBody>
                  <a:tcPr/>
                </a:tc>
              </a:tr>
              <a:tr h="624104">
                <a:tc gridSpan="2">
                  <a:txBody>
                    <a:bodyPr/>
                    <a:lstStyle/>
                    <a:p>
                      <a:r>
                        <a:rPr lang="bg-BG" b="1" dirty="0" smtClean="0"/>
                        <a:t>Допълнителна сесия</a:t>
                      </a:r>
                      <a:endParaRPr lang="en-GB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24104">
                <a:tc>
                  <a:txBody>
                    <a:bodyPr/>
                    <a:lstStyle/>
                    <a:p>
                      <a:r>
                        <a:rPr lang="bg-BG" b="1" dirty="0" smtClean="0"/>
                        <a:t>Начален</a:t>
                      </a:r>
                      <a:r>
                        <a:rPr lang="bg-BG" b="1" baseline="0" dirty="0" smtClean="0"/>
                        <a:t> </a:t>
                      </a:r>
                      <a:r>
                        <a:rPr lang="bg-BG" b="1" dirty="0" smtClean="0"/>
                        <a:t>срок за кандидатстване</a:t>
                      </a:r>
                      <a:endParaRPr lang="en-GB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01.09.2025 г. </a:t>
                      </a:r>
                      <a:endParaRPr lang="en-GB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0EBB3"/>
                    </a:solidFill>
                  </a:tcPr>
                </a:tc>
              </a:tr>
              <a:tr h="572494">
                <a:tc>
                  <a:txBody>
                    <a:bodyPr/>
                    <a:lstStyle/>
                    <a:p>
                      <a:r>
                        <a:rPr lang="bg-BG" b="1" dirty="0" smtClean="0"/>
                        <a:t>Краен срок за кандидатстване</a:t>
                      </a:r>
                      <a:endParaRPr lang="en-GB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01.10.2025 г. </a:t>
                      </a:r>
                      <a:endParaRPr lang="en-GB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b="1" dirty="0"/>
                    </a:p>
                  </a:txBody>
                  <a:tcPr>
                    <a:solidFill>
                      <a:srgbClr val="F2FA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067331"/>
              </p:ext>
            </p:extLst>
          </p:nvPr>
        </p:nvGraphicFramePr>
        <p:xfrm>
          <a:off x="1333244" y="4753171"/>
          <a:ext cx="8161573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2554"/>
                <a:gridCol w="4079019"/>
              </a:tblGrid>
              <a:tr h="370840">
                <a:tc>
                  <a:txBody>
                    <a:bodyPr/>
                    <a:lstStyle/>
                    <a:p>
                      <a:r>
                        <a:rPr lang="bg-BG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Срок за изпълнение на проектите</a:t>
                      </a:r>
                      <a:endParaRPr lang="en-GB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 зависимост от срока на проекта, но не по-късно от 30.05.2026 г.</a:t>
                      </a:r>
                      <a:endParaRPr lang="en-GB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C5EF8F8-542D-478C-9E61-8FC8330DF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8122" y="5664496"/>
            <a:ext cx="4045772" cy="136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550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D28C37-2770-4E4E-AC62-F21897E12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635" y="-127000"/>
            <a:ext cx="8596668" cy="788894"/>
          </a:xfrm>
        </p:spPr>
        <p:txBody>
          <a:bodyPr>
            <a:normAutofit/>
          </a:bodyPr>
          <a:lstStyle/>
          <a:p>
            <a:pPr marL="342900" marR="0" lvl="0" indent="-342900"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bg-BG" sz="2800" b="1" kern="0" dirty="0">
                <a:solidFill>
                  <a:schemeClr val="accent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Допустими кандидати</a:t>
            </a: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84E343-1381-4EB5-8610-61154F8AE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965" y="663586"/>
            <a:ext cx="11049000" cy="61944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Научни самостоятелни звена на БАН </a:t>
            </a:r>
            <a:r>
              <a:rPr lang="bg-BG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(научни или експертни звена) </a:t>
            </a:r>
            <a:r>
              <a:rPr lang="bg-BG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са допустими </a:t>
            </a:r>
            <a:r>
              <a:rPr lang="bg-BG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кандидати</a:t>
            </a:r>
            <a:r>
              <a:rPr lang="bg-BG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по процедурата. Кандидатът е отговорен за подготовката и подаването на проектното предложение през ЕС на МВУ и комуникацията със СНД по време на оценителния процес. 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Всеки кандидат може да подаде едно предложение в процедурата</a:t>
            </a:r>
            <a:r>
              <a:rPr lang="ru-RU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66CC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Максималният </a:t>
            </a:r>
            <a:r>
              <a:rPr lang="ru-RU" sz="2000" b="1" dirty="0">
                <a:solidFill>
                  <a:srgbClr val="0066CC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брой обекти на интелектуална собственост, които могат да се включат в едно  проектно предложение е 12, разпределени както следва: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b="1" dirty="0" smtClean="0">
                <a:solidFill>
                  <a:srgbClr val="0066CC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000" b="1" dirty="0">
                <a:solidFill>
                  <a:srgbClr val="0066CC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два патента в Европейското патентно ведомство или международни заявки по реда на Договора за патентно коопериране (PCT)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b="1" dirty="0" smtClean="0">
                <a:solidFill>
                  <a:srgbClr val="0066CC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000" b="1" dirty="0">
                <a:solidFill>
                  <a:srgbClr val="0066CC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пет патента  в Българското патентно ведомство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b="1" dirty="0" smtClean="0">
                <a:solidFill>
                  <a:srgbClr val="0066CC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000" b="1" dirty="0">
                <a:solidFill>
                  <a:srgbClr val="0066CC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пет полезни модела.</a:t>
            </a:r>
          </a:p>
          <a:p>
            <a:pPr marL="0" indent="0">
              <a:buNone/>
            </a:pPr>
            <a:endParaRPr lang="bg-BG" sz="1400" b="1" dirty="0">
              <a:solidFill>
                <a:srgbClr val="FF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2000" b="1" dirty="0" smtClean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Участието </a:t>
            </a:r>
            <a:r>
              <a:rPr lang="bg-BG" sz="20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 партньори е </a:t>
            </a:r>
            <a:r>
              <a:rPr lang="bg-BG" sz="2000" b="1" dirty="0" smtClean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допустимо </a:t>
            </a:r>
            <a:r>
              <a:rPr lang="bg-BG" sz="20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 процедурата</a:t>
            </a:r>
            <a:r>
              <a:rPr lang="bg-BG" sz="20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b="1" dirty="0" smtClean="0">
                <a:latin typeface="+mj-lt"/>
              </a:rPr>
              <a:t>Звена </a:t>
            </a:r>
            <a:r>
              <a:rPr lang="ru-RU" sz="2000" b="1" dirty="0">
                <a:latin typeface="+mj-lt"/>
              </a:rPr>
              <a:t>на БАН, които с кандидата са участници в съвместно заявяване или съвместно притежание на патент за </a:t>
            </a:r>
            <a:r>
              <a:rPr lang="ru-RU" sz="2000" b="1" dirty="0" smtClean="0">
                <a:latin typeface="+mj-lt"/>
              </a:rPr>
              <a:t>изобретение </a:t>
            </a:r>
            <a:r>
              <a:rPr lang="ru-RU" sz="2000" b="1" dirty="0">
                <a:latin typeface="+mj-lt"/>
              </a:rPr>
              <a:t>и/или полезен модел съгласно Договор за съвместно заявяване и/или </a:t>
            </a:r>
            <a:r>
              <a:rPr lang="ru-RU" sz="2000" b="1" dirty="0" smtClean="0">
                <a:latin typeface="+mj-lt"/>
              </a:rPr>
              <a:t>съпритежание</a:t>
            </a:r>
          </a:p>
          <a:p>
            <a:pPr marL="0" indent="0">
              <a:buNone/>
            </a:pPr>
            <a:r>
              <a:rPr lang="ru-RU" sz="2000" b="1" dirty="0">
                <a:latin typeface="+mj-lt"/>
              </a:rPr>
              <a:t>В случаите на участие на партньори се представя партньорско споразумение</a:t>
            </a:r>
            <a:endParaRPr lang="en-US" sz="2000" b="1" dirty="0">
              <a:latin typeface="+mj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CEA0EF4-12DF-4262-93A9-0C8AADD7D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6900" y="5914661"/>
            <a:ext cx="3289293" cy="111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297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2FD58A-EA73-49EE-AA3D-AE1C42DDC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8750" y="713371"/>
            <a:ext cx="8596668" cy="546100"/>
          </a:xfrm>
        </p:spPr>
        <p:txBody>
          <a:bodyPr>
            <a:noAutofit/>
          </a:bodyPr>
          <a:lstStyle/>
          <a:p>
            <a:pPr algn="ctr"/>
            <a:r>
              <a:rPr lang="bg-BG" sz="2400" b="1" dirty="0">
                <a:latin typeface="Cambria" panose="02040503050406030204" pitchFamily="18" charset="0"/>
                <a:ea typeface="Cambria" panose="02040503050406030204" pitchFamily="18" charset="0"/>
              </a:rPr>
              <a:t>Допустими дейности: </a:t>
            </a:r>
            <a:br>
              <a:rPr lang="bg-BG" sz="24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40D0B9-9A8F-485C-9D3F-64590880E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676" y="1454630"/>
            <a:ext cx="10202815" cy="5040763"/>
          </a:xfrm>
        </p:spPr>
        <p:txBody>
          <a:bodyPr>
            <a:normAutofit fontScale="92500" lnSpcReduction="10000"/>
          </a:bodyPr>
          <a:lstStyle/>
          <a:p>
            <a:pPr lvl="0" indent="-342900" algn="just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Дейности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които спазват принципа за „ненанасяне на значителни вреди“, представляващ хоризонтален принцип на МВУ съгласно чл. 5, пар. 2 от Регламент (ЕС) № 2021/241</a:t>
            </a:r>
            <a:r>
              <a:rPr lang="ru-RU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indent="-342900" algn="just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Дейности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които спазват принципите на допълняемост на финансирането от ЕС и недопускане на двойно </a:t>
            </a:r>
            <a:r>
              <a:rPr lang="ru-RU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финансиране.</a:t>
            </a:r>
          </a:p>
          <a:p>
            <a:pPr lvl="0" indent="-342900" algn="just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 smtClean="0">
                <a:latin typeface="+mj-lt"/>
              </a:rPr>
              <a:t>Дейностите </a:t>
            </a:r>
            <a:r>
              <a:rPr lang="ru-RU" sz="2000" dirty="0">
                <a:latin typeface="+mj-lt"/>
              </a:rPr>
              <a:t>по настоящата процедура следва да съответстват на целите на Процедурата, т.е. да са насочени към подкрепа на патентната дейност на звената на БАН</a:t>
            </a:r>
            <a:r>
              <a:rPr lang="ru-RU" sz="2000" dirty="0" smtClean="0">
                <a:latin typeface="+mj-lt"/>
              </a:rPr>
              <a:t>.</a:t>
            </a:r>
          </a:p>
          <a:p>
            <a:pPr lvl="0" indent="-342900" algn="just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endParaRPr lang="ru-RU" sz="2000" dirty="0">
              <a:latin typeface="+mj-lt"/>
            </a:endParaRP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FF0000"/>
                </a:solidFill>
                <a:latin typeface="+mj-lt"/>
              </a:rPr>
              <a:t>По процедурата ще бъдат подкрепени дейности по закрила на обекти на интелектуална собственост (патенти или полезни модели), за които има решение на Научния съвет и/или на директора на научното звено за подаване на заявка за патент или заявка за регистрация на полезен модел, съгл. чл. 7 от ПРАВИЛНИКА ЗА ЗАКРИЛА И УПРАВЛЕНИЕ НА ОБЕКТИТЕ НА ИНТЕЛЕКТУАЛНА СОБСТВЕНОСТ В БЪЛГАРСКАТА АКАДЕМИЯ НА НАУКИТЕ или съгласно действащите правила на научното звено свързани със закрилата на обектите на интелектуална собственост на звеното.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18844" y="1054520"/>
            <a:ext cx="71463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2000" b="1" dirty="0">
                <a:latin typeface="+mj-lt"/>
              </a:rPr>
              <a:t>Условия за допустимост на дейностите по инвестицията</a:t>
            </a:r>
            <a:endParaRPr lang="en-GB" sz="2000" b="1" dirty="0">
              <a:latin typeface="+mj-l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0B7F6D13-D9A1-4E1A-BBA5-E1FE68CB7475}"/>
              </a:ext>
            </a:extLst>
          </p:cNvPr>
          <p:cNvSpPr txBox="1">
            <a:spLocks/>
          </p:cNvSpPr>
          <p:nvPr/>
        </p:nvSpPr>
        <p:spPr>
          <a:xfrm>
            <a:off x="1348750" y="274661"/>
            <a:ext cx="8596668" cy="555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kern="10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Област: Зелени технологии и ресурсна ефективност</a:t>
            </a:r>
            <a:br>
              <a:rPr lang="ru-RU" sz="2400" b="1" kern="10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b="1" kern="1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637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2FD58A-EA73-49EE-AA3D-AE1C42DDC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502024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400" b="1" dirty="0">
                <a:latin typeface="Cambria" panose="02040503050406030204" pitchFamily="18" charset="0"/>
                <a:ea typeface="Cambria" panose="02040503050406030204" pitchFamily="18" charset="0"/>
              </a:rPr>
              <a:t>Допустими </a:t>
            </a:r>
            <a:r>
              <a:rPr lang="bg-BG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категории дейности</a:t>
            </a:r>
            <a:r>
              <a:rPr lang="bg-BG" sz="2400" b="1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40D0B9-9A8F-485C-9D3F-64590880E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11628"/>
            <a:ext cx="10270065" cy="3880773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bg-BG" sz="2400" dirty="0">
                <a:latin typeface="Cambria"/>
                <a:ea typeface="Calibri"/>
                <a:cs typeface="Times New Roman"/>
              </a:rPr>
              <a:t>8.2.1. Сключване на договор с представител по индустриална собственост; </a:t>
            </a:r>
            <a:endParaRPr lang="en-GB" sz="24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bg-BG" sz="2400" i="1" dirty="0">
                <a:latin typeface="Cambria"/>
                <a:ea typeface="Calibri"/>
                <a:cs typeface="Times New Roman"/>
              </a:rPr>
              <a:t>В обхвата на договора се включват минимум подготовка на описанието за проучване и анализ на резултатите от проучването, подготовката на описанието на патента/полезния модел, претенции, реферат и други приложими части от съдържанието на заявката, както и представителство пред съответното ведомство.</a:t>
            </a:r>
            <a:endParaRPr lang="en-GB" sz="2400" dirty="0">
              <a:ea typeface="Calibri"/>
              <a:cs typeface="Times New Roman"/>
            </a:endParaRPr>
          </a:p>
          <a:p>
            <a:pPr marL="114300" indent="0">
              <a:spcAft>
                <a:spcPts val="600"/>
              </a:spcAft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0442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E72F86C-D812-49AE-8BC0-E11D53B040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4193" y="0"/>
            <a:ext cx="3374006" cy="1013187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xmlns="" id="{672FD58A-EA73-49EE-AA3D-AE1C42DDC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039" y="488733"/>
            <a:ext cx="8596668" cy="520262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400" b="1" dirty="0">
                <a:latin typeface="Cambria" panose="02040503050406030204" pitchFamily="18" charset="0"/>
                <a:ea typeface="Cambria" panose="02040503050406030204" pitchFamily="18" charset="0"/>
              </a:rPr>
              <a:t>Допустими </a:t>
            </a:r>
            <a:r>
              <a:rPr lang="bg-BG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категории дейности</a:t>
            </a:r>
            <a:r>
              <a:rPr lang="bg-BG" sz="2400" b="1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31076" y="876345"/>
            <a:ext cx="10767849" cy="622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algn="just">
              <a:lnSpc>
                <a:spcPct val="107000"/>
              </a:lnSpc>
              <a:spcAft>
                <a:spcPts val="600"/>
              </a:spcAft>
            </a:pPr>
            <a:r>
              <a:rPr lang="bg-BG" sz="2000" b="1" dirty="0">
                <a:latin typeface="Cambria"/>
                <a:ea typeface="Calibri"/>
                <a:cs typeface="Times New Roman"/>
              </a:rPr>
              <a:t>8.2.2. Подаване на заявки и издаването на патенти и регистрацията на полезни модели</a:t>
            </a:r>
            <a:r>
              <a:rPr lang="bg-BG" sz="2000" dirty="0">
                <a:latin typeface="Cambria"/>
                <a:ea typeface="Calibri"/>
                <a:cs typeface="Times New Roman"/>
              </a:rPr>
              <a:t>;</a:t>
            </a:r>
            <a:endParaRPr lang="en-GB" sz="2000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bg-BG" sz="2000" i="1" dirty="0">
                <a:latin typeface="Cambria"/>
                <a:ea typeface="Calibri"/>
                <a:cs typeface="Times New Roman"/>
              </a:rPr>
              <a:t>Тези дейности включват:</a:t>
            </a:r>
            <a:endParaRPr lang="en-GB" sz="2000" dirty="0">
              <a:ea typeface="Calibri"/>
              <a:cs typeface="Times New Roman"/>
            </a:endParaRPr>
          </a:p>
          <a:p>
            <a:pPr marL="342900" marR="0" lvl="0" indent="-342900" algn="just">
              <a:lnSpc>
                <a:spcPct val="107000"/>
              </a:lnSpc>
              <a:spcAft>
                <a:spcPts val="600"/>
              </a:spcAft>
              <a:buFont typeface="Candara"/>
              <a:buChar char="-"/>
            </a:pPr>
            <a:r>
              <a:rPr lang="bg-BG" sz="2000" i="1" dirty="0">
                <a:latin typeface="Cambria"/>
                <a:ea typeface="Times New Roman"/>
                <a:cs typeface="Times New Roman"/>
              </a:rPr>
              <a:t> подаване на заявка за патент в съответствие с Глава 4 Производство в Патентното ведомство от ЗПРПМ;</a:t>
            </a:r>
            <a:endParaRPr lang="en-GB" sz="2000" dirty="0">
              <a:ea typeface="Times New Roman"/>
              <a:cs typeface="Times New Roman"/>
            </a:endParaRPr>
          </a:p>
          <a:p>
            <a:pPr marL="342900" marR="0" lvl="0" indent="-342900" algn="just">
              <a:lnSpc>
                <a:spcPct val="107000"/>
              </a:lnSpc>
              <a:spcAft>
                <a:spcPts val="600"/>
              </a:spcAft>
              <a:buFont typeface="Candara"/>
              <a:buChar char="-"/>
            </a:pPr>
            <a:r>
              <a:rPr lang="bg-BG" sz="2000" i="1" dirty="0">
                <a:latin typeface="Cambria"/>
                <a:ea typeface="Times New Roman"/>
                <a:cs typeface="Times New Roman"/>
              </a:rPr>
              <a:t>подаване на международни заявки по Договора за патентно коопериране (РСТ)</a:t>
            </a:r>
            <a:r>
              <a:rPr lang="bg-BG" sz="2000" dirty="0">
                <a:ea typeface="Times New Roman"/>
                <a:cs typeface="Times New Roman"/>
              </a:rPr>
              <a:t> </a:t>
            </a:r>
            <a:r>
              <a:rPr lang="bg-BG" sz="2000" i="1" dirty="0">
                <a:latin typeface="Cambria"/>
                <a:ea typeface="Times New Roman"/>
                <a:cs typeface="Times New Roman"/>
              </a:rPr>
              <a:t>в съответствие с Глава 6 от ЗПРПМ.  Българското патентно ведомство действа като получаващо ведомство;</a:t>
            </a:r>
            <a:endParaRPr lang="en-GB" sz="2000" dirty="0">
              <a:ea typeface="Times New Roman"/>
              <a:cs typeface="Times New Roman"/>
            </a:endParaRPr>
          </a:p>
          <a:p>
            <a:pPr marL="342900" marR="0" lvl="0" indent="-342900" algn="just">
              <a:lnSpc>
                <a:spcPct val="107000"/>
              </a:lnSpc>
              <a:spcAft>
                <a:spcPts val="600"/>
              </a:spcAft>
              <a:buFont typeface="Candara"/>
              <a:buChar char="-"/>
            </a:pPr>
            <a:r>
              <a:rPr lang="bg-BG" sz="2000" i="1" dirty="0">
                <a:latin typeface="Cambria"/>
                <a:ea typeface="Times New Roman"/>
                <a:cs typeface="Times New Roman"/>
              </a:rPr>
              <a:t>подаване на заявка за европейски патенти и европейски патенти с единно действие</a:t>
            </a:r>
            <a:r>
              <a:rPr lang="bg-BG" sz="2000" dirty="0">
                <a:ea typeface="Times New Roman"/>
                <a:cs typeface="Times New Roman"/>
              </a:rPr>
              <a:t> </a:t>
            </a:r>
            <a:r>
              <a:rPr lang="bg-BG" sz="2000" i="1" dirty="0">
                <a:latin typeface="Cambria"/>
                <a:ea typeface="Times New Roman"/>
                <a:cs typeface="Times New Roman"/>
              </a:rPr>
              <a:t>в съответствие с Глава 6а от ЗПРПМ.  Заявката се подава в Патентното ведомство на Република България, освен ако заявката ползва приоритет от по-ранна заявка, подадена във ведомството;</a:t>
            </a:r>
            <a:endParaRPr lang="en-GB" sz="2000" dirty="0">
              <a:ea typeface="Times New Roman"/>
              <a:cs typeface="Times New Roman"/>
            </a:endParaRPr>
          </a:p>
          <a:p>
            <a:pPr marL="342900" marR="0" lvl="0" indent="-342900" algn="just">
              <a:lnSpc>
                <a:spcPct val="107000"/>
              </a:lnSpc>
              <a:spcAft>
                <a:spcPts val="600"/>
              </a:spcAft>
              <a:buFont typeface="Candara"/>
              <a:buChar char="-"/>
            </a:pPr>
            <a:r>
              <a:rPr lang="bg-BG" sz="2000" i="1" dirty="0">
                <a:latin typeface="Cambria"/>
                <a:ea typeface="Times New Roman"/>
                <a:cs typeface="Times New Roman"/>
              </a:rPr>
              <a:t>подаване на заявка за регистрация на полезен модел в Патентното ведомство на Република България съгласно Глава 7 Полезни модели от ЗПРПМ</a:t>
            </a:r>
            <a:r>
              <a:rPr lang="bg-BG" sz="2000" i="1" dirty="0" smtClean="0">
                <a:latin typeface="Cambria"/>
                <a:ea typeface="Times New Roman"/>
                <a:cs typeface="Times New Roman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bg-BG" sz="2000" b="1" dirty="0"/>
              <a:t>Допустими са паралелни заявки в условията на чл. 75б от Закона за патентите и регистрация на полезни модели (ЗПРПМ);</a:t>
            </a:r>
            <a:endParaRPr lang="en-GB" sz="2000" dirty="0"/>
          </a:p>
          <a:p>
            <a:pPr marR="0" lvl="0" algn="just">
              <a:lnSpc>
                <a:spcPct val="107000"/>
              </a:lnSpc>
              <a:spcAft>
                <a:spcPts val="600"/>
              </a:spcAft>
            </a:pPr>
            <a:endParaRPr lang="en-GB" sz="2000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69249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2FD58A-EA73-49EE-AA3D-AE1C42DDC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502024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400" b="1" dirty="0">
                <a:latin typeface="Cambria" panose="02040503050406030204" pitchFamily="18" charset="0"/>
                <a:ea typeface="Cambria" panose="02040503050406030204" pitchFamily="18" charset="0"/>
              </a:rPr>
              <a:t>Допустими </a:t>
            </a:r>
            <a:r>
              <a:rPr lang="bg-BG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категории дейности</a:t>
            </a:r>
            <a:r>
              <a:rPr lang="bg-BG" sz="2400" b="1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40D0B9-9A8F-485C-9D3F-64590880E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484" y="1111628"/>
            <a:ext cx="10710916" cy="5383765"/>
          </a:xfrm>
        </p:spPr>
        <p:txBody>
          <a:bodyPr>
            <a:normAutofit fontScale="92500" lnSpcReduction="20000"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bg-BG" sz="2400" dirty="0">
                <a:latin typeface="Cambria"/>
                <a:ea typeface="Calibri"/>
                <a:cs typeface="Times New Roman"/>
              </a:rPr>
              <a:t>8.2.3. Поддържане действието на патенти</a:t>
            </a:r>
            <a:r>
              <a:rPr lang="bg-BG" sz="2400" b="1" dirty="0">
                <a:latin typeface="Cambria"/>
                <a:ea typeface="Calibri"/>
                <a:cs typeface="Times New Roman"/>
              </a:rPr>
              <a:t> </a:t>
            </a:r>
            <a:endParaRPr lang="en-GB" sz="2000" dirty="0">
              <a:ea typeface="Calibri"/>
              <a:cs typeface="Times New Roman"/>
            </a:endParaRPr>
          </a:p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bg-BG" sz="2400" i="1" dirty="0">
                <a:latin typeface="Cambria"/>
                <a:ea typeface="Calibri"/>
                <a:cs typeface="Times New Roman"/>
              </a:rPr>
              <a:t>Тези дейности включват заплащане на съответните такси за поддържане действието на издадени патенти до 3 години считано от дата на подаване на заявката.   </a:t>
            </a:r>
            <a:endParaRPr lang="en-GB" sz="20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bg-BG" sz="2400" b="1" i="1" dirty="0">
                <a:solidFill>
                  <a:srgbClr val="FF0000"/>
                </a:solidFill>
                <a:latin typeface="Cambria"/>
                <a:ea typeface="Calibri"/>
                <a:cs typeface="Times New Roman"/>
              </a:rPr>
              <a:t>Дейности по възстановяване на действието</a:t>
            </a:r>
            <a:r>
              <a:rPr lang="bg-BG" sz="2400" i="1" dirty="0">
                <a:solidFill>
                  <a:srgbClr val="FF0000"/>
                </a:solidFill>
                <a:latin typeface="Cambria"/>
                <a:ea typeface="Calibri"/>
                <a:cs typeface="Times New Roman"/>
              </a:rPr>
              <a:t> на патент/полезен модел (когато обектите са в период на заплащане на такси за поддръжка с глоба) са недопустими.</a:t>
            </a:r>
            <a:endParaRPr lang="en-GB" sz="2000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marL="0" marR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bg-BG" sz="2400" b="1" dirty="0">
                <a:latin typeface="Cambria"/>
                <a:ea typeface="Calibri"/>
                <a:cs typeface="Times New Roman"/>
              </a:rPr>
              <a:t>Дейностите по т. 8.2.1, 8.2.2 и 8.2.3 могат да са извършени в периода на допустимост на дейностите, съгласно Регламент (ЕС) 2021/241 на Европейския Парламент и на Съвета от 12 февруари 2021 година за създаване на Механизъм за възстановяване и устойчивост, т.е. започнали от 1 февруари 2020 г. нататък, като те са относими към обекти на закрила, които са описани в проектното предложение и са част от максималния брой обекти на интелектуална собственост, които могат да се включат в едно  проектно предложение.</a:t>
            </a:r>
            <a:endParaRPr lang="en-GB" sz="2000" dirty="0">
              <a:ea typeface="Calibri"/>
              <a:cs typeface="Times New Roman"/>
            </a:endParaRPr>
          </a:p>
          <a:p>
            <a:pPr marL="114300" indent="0">
              <a:spcAft>
                <a:spcPts val="600"/>
              </a:spcAft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963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4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6F9400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485</TotalTime>
  <Words>3125</Words>
  <Application>Microsoft Office PowerPoint</Application>
  <PresentationFormat>Custom</PresentationFormat>
  <Paragraphs>221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Adjacency</vt:lpstr>
      <vt:lpstr>BG-RRP-2.019 ПОДПОМАГАНЕ НА ПАТЕНТНАТА ДЕЙНОСТ НА ЗВЕНАТА НА БАН</vt:lpstr>
      <vt:lpstr>Общ размер на средствата по процедурата</vt:lpstr>
      <vt:lpstr>Минимален и масимален размер на средствата за индивидуален проект</vt:lpstr>
      <vt:lpstr>Срокове за кандидатстване</vt:lpstr>
      <vt:lpstr>Допустими кандидати</vt:lpstr>
      <vt:lpstr>Допустими дейности:  </vt:lpstr>
      <vt:lpstr>Допустими категории дейности:  </vt:lpstr>
      <vt:lpstr>Допустими категории дейности:  </vt:lpstr>
      <vt:lpstr>Допустими категории дейности:  </vt:lpstr>
      <vt:lpstr>Допустими категории дейности:  </vt:lpstr>
      <vt:lpstr>ДОПУСТИМИ КАТЕГОРИИ  РАЗХОДИ: </vt:lpstr>
      <vt:lpstr>ДОПУСТИМИ КАТЕГОРИИ  РАЗХОДИ: </vt:lpstr>
      <vt:lpstr>ДОПУСТИМИ КАТЕГОРИИ  РАЗХОДИ: </vt:lpstr>
      <vt:lpstr>ДОПУСТИМИ КАТЕГОРИИ  РАЗХОДИ: </vt:lpstr>
      <vt:lpstr>ДОПУСТИМИ КАТЕГОРИИ  РАЗХОДИ: </vt:lpstr>
      <vt:lpstr>ДОПУСТИМИ КАТЕГОРИИ  РАЗХОДИ: </vt:lpstr>
      <vt:lpstr>ДОПУСТИМИ КАТЕГОРИИ  РАЗХОДИ: </vt:lpstr>
      <vt:lpstr>ДОПУСТИМИ КАТЕГОРИИ  РАЗХОДИ: </vt:lpstr>
      <vt:lpstr> ИНДИКАТОРИ </vt:lpstr>
      <vt:lpstr>МЕТОДИКА ЗА ОЦЕНЯВАНЕ НА ПРОЕКТНИ ПРЕДЛОЖЕНИЯ</vt:lpstr>
      <vt:lpstr>МЕТОДИКА ЗА ОЦЕНЯВАНЕ НА ПРОЕКТНИ ПРЕДЛОЖЕНИЯ</vt:lpstr>
      <vt:lpstr>МЕТОДИКА ЗА ОЦЕНЯВАНЕ НА ПРОЕКТНИ ПРЕДЛОЖЕНИЯ</vt:lpstr>
      <vt:lpstr>МЕТОДИКА ЗА ОЦЕНЯВАНЕ НА ПРОЕКТНИ ПРЕДЛОЖЕНИЯ</vt:lpstr>
      <vt:lpstr>PowerPoint Presentation</vt:lpstr>
      <vt:lpstr>PowerPoint Presentation</vt:lpstr>
      <vt:lpstr>БЛАГОДАРЯ ЗА ВНИМАНИЕТО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BG-RRP-2.012 Финансиране на докторантури в  областта на зелените и цифровите технологии</dc:title>
  <dc:creator>Гергана Пашева</dc:creator>
  <cp:lastModifiedBy>Neli</cp:lastModifiedBy>
  <cp:revision>50</cp:revision>
  <dcterms:created xsi:type="dcterms:W3CDTF">2024-01-30T15:02:52Z</dcterms:created>
  <dcterms:modified xsi:type="dcterms:W3CDTF">2025-03-29T16:18:40Z</dcterms:modified>
</cp:coreProperties>
</file>