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2" r:id="rId6"/>
    <p:sldId id="260" r:id="rId7"/>
    <p:sldId id="261" r:id="rId8"/>
    <p:sldId id="277" r:id="rId9"/>
    <p:sldId id="263" r:id="rId10"/>
    <p:sldId id="278" r:id="rId11"/>
    <p:sldId id="264" r:id="rId12"/>
    <p:sldId id="288" r:id="rId13"/>
    <p:sldId id="266" r:id="rId14"/>
    <p:sldId id="267" r:id="rId15"/>
    <p:sldId id="291" r:id="rId16"/>
    <p:sldId id="290" r:id="rId17"/>
    <p:sldId id="283" r:id="rId18"/>
    <p:sldId id="268" r:id="rId19"/>
    <p:sldId id="270" r:id="rId20"/>
    <p:sldId id="271" r:id="rId21"/>
    <p:sldId id="272" r:id="rId22"/>
    <p:sldId id="273" r:id="rId23"/>
    <p:sldId id="274" r:id="rId24"/>
    <p:sldId id="284" r:id="rId25"/>
    <p:sldId id="280" r:id="rId26"/>
    <p:sldId id="275" r:id="rId27"/>
    <p:sldId id="292" r:id="rId28"/>
    <p:sldId id="281"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88" d="100"/>
          <a:sy n="88" d="100"/>
        </p:scale>
        <p:origin x="-42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1724905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398652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1086FA-FAD5-4AFD-9CD9-9AAF5D7E5F26}" type="slidenum">
              <a:rPr lang="bg-BG" smtClean="0"/>
              <a:t>‹#›</a:t>
            </a:fld>
            <a:endParaRPr lang="bg-BG"/>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30711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14282491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1086FA-FAD5-4AFD-9CD9-9AAF5D7E5F26}" type="slidenum">
              <a:rPr lang="bg-BG" smtClean="0"/>
              <a:t>‹#›</a:t>
            </a:fld>
            <a:endParaRPr lang="bg-BG"/>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12044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869500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2782830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371231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1159327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2044A-77A6-428E-A20E-1764F9BD1E5D}" type="datetimeFigureOut">
              <a:rPr lang="bg-BG" smtClean="0"/>
              <a:t>6.6.2024 г.</a:t>
            </a:fld>
            <a:endParaRPr lang="bg-BG"/>
          </a:p>
        </p:txBody>
      </p:sp>
      <p:sp>
        <p:nvSpPr>
          <p:cNvPr id="5" name="Footer Placeholder 4"/>
          <p:cNvSpPr>
            <a:spLocks noGrp="1"/>
          </p:cNvSpPr>
          <p:nvPr>
            <p:ph type="ftr" sz="quarter" idx="11"/>
          </p:nvPr>
        </p:nvSpPr>
        <p:spPr/>
        <p:txBody>
          <a:bodyPr/>
          <a:lstStyle/>
          <a:p>
            <a:endParaRPr lang="bg-BG"/>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231116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339908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042044A-77A6-428E-A20E-1764F9BD1E5D}" type="datetimeFigureOut">
              <a:rPr lang="bg-BG" smtClean="0"/>
              <a:t>6.6.2024 г.</a:t>
            </a:fld>
            <a:endParaRPr lang="bg-BG"/>
          </a:p>
        </p:txBody>
      </p:sp>
      <p:sp>
        <p:nvSpPr>
          <p:cNvPr id="8" name="Footer Placeholder 7"/>
          <p:cNvSpPr>
            <a:spLocks noGrp="1"/>
          </p:cNvSpPr>
          <p:nvPr>
            <p:ph type="ftr" sz="quarter" idx="11"/>
          </p:nvPr>
        </p:nvSpPr>
        <p:spPr/>
        <p:txBody>
          <a:bodyPr/>
          <a:lstStyle/>
          <a:p>
            <a:endParaRPr lang="bg-BG"/>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94433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042044A-77A6-428E-A20E-1764F9BD1E5D}" type="datetimeFigureOut">
              <a:rPr lang="bg-BG" smtClean="0"/>
              <a:t>6.6.2024 г.</a:t>
            </a:fld>
            <a:endParaRPr lang="bg-BG"/>
          </a:p>
        </p:txBody>
      </p:sp>
      <p:sp>
        <p:nvSpPr>
          <p:cNvPr id="4" name="Footer Placeholder 3"/>
          <p:cNvSpPr>
            <a:spLocks noGrp="1"/>
          </p:cNvSpPr>
          <p:nvPr>
            <p:ph type="ftr" sz="quarter" idx="11"/>
          </p:nvPr>
        </p:nvSpPr>
        <p:spPr/>
        <p:txBody>
          <a:bodyPr/>
          <a:lstStyle/>
          <a:p>
            <a:endParaRPr lang="bg-BG"/>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2009061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2044A-77A6-428E-A20E-1764F9BD1E5D}" type="datetimeFigureOut">
              <a:rPr lang="bg-BG" smtClean="0"/>
              <a:t>6.6.2024 г.</a:t>
            </a:fld>
            <a:endParaRPr lang="bg-BG"/>
          </a:p>
        </p:txBody>
      </p:sp>
      <p:sp>
        <p:nvSpPr>
          <p:cNvPr id="3" name="Footer Placeholder 2"/>
          <p:cNvSpPr>
            <a:spLocks noGrp="1"/>
          </p:cNvSpPr>
          <p:nvPr>
            <p:ph type="ftr" sz="quarter" idx="11"/>
          </p:nvPr>
        </p:nvSpPr>
        <p:spPr/>
        <p:txBody>
          <a:bodyPr/>
          <a:lstStyle/>
          <a:p>
            <a:endParaRPr lang="bg-BG"/>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205107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144437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42044A-77A6-428E-A20E-1764F9BD1E5D}" type="datetimeFigureOut">
              <a:rPr lang="bg-BG" smtClean="0"/>
              <a:t>6.6.2024 г.</a:t>
            </a:fld>
            <a:endParaRPr lang="bg-BG"/>
          </a:p>
        </p:txBody>
      </p:sp>
      <p:sp>
        <p:nvSpPr>
          <p:cNvPr id="6" name="Footer Placeholder 5"/>
          <p:cNvSpPr>
            <a:spLocks noGrp="1"/>
          </p:cNvSpPr>
          <p:nvPr>
            <p:ph type="ftr" sz="quarter" idx="11"/>
          </p:nvPr>
        </p:nvSpPr>
        <p:spPr/>
        <p:txBody>
          <a:bodyPr/>
          <a:lstStyle/>
          <a:p>
            <a:endParaRPr lang="bg-BG"/>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F1086FA-FAD5-4AFD-9CD9-9AAF5D7E5F26}" type="slidenum">
              <a:rPr lang="bg-BG" smtClean="0"/>
              <a:t>‹#›</a:t>
            </a:fld>
            <a:endParaRPr lang="bg-BG"/>
          </a:p>
        </p:txBody>
      </p:sp>
    </p:spTree>
    <p:extLst>
      <p:ext uri="{BB962C8B-B14F-4D97-AF65-F5344CB8AC3E}">
        <p14:creationId xmlns:p14="http://schemas.microsoft.com/office/powerpoint/2010/main" val="103618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D042044A-77A6-428E-A20E-1764F9BD1E5D}" type="datetimeFigureOut">
              <a:rPr lang="bg-BG" smtClean="0"/>
              <a:t>6.6.2024 г.</a:t>
            </a:fld>
            <a:endParaRPr lang="bg-BG"/>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bg-BG"/>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F1086FA-FAD5-4AFD-9CD9-9AAF5D7E5F26}" type="slidenum">
              <a:rPr lang="bg-BG" smtClean="0"/>
              <a:t>‹#›</a:t>
            </a:fld>
            <a:endParaRPr lang="bg-BG"/>
          </a:p>
        </p:txBody>
      </p:sp>
    </p:spTree>
    <p:extLst>
      <p:ext uri="{BB962C8B-B14F-4D97-AF65-F5344CB8AC3E}">
        <p14:creationId xmlns:p14="http://schemas.microsoft.com/office/powerpoint/2010/main" val="351034321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eumis2020.government.b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392613"/>
          </a:xfrm>
        </p:spPr>
        <p:txBody>
          <a:bodyPr>
            <a:normAutofit/>
          </a:bodyPr>
          <a:lstStyle/>
          <a:p>
            <a:pPr algn="ctr"/>
            <a:r>
              <a:rPr lang="bg-BG" sz="4900" b="1" dirty="0" smtClean="0"/>
              <a:t>У</a:t>
            </a:r>
            <a:r>
              <a:rPr lang="en-US" sz="4900" b="1" dirty="0" smtClean="0"/>
              <a:t>  </a:t>
            </a:r>
            <a:r>
              <a:rPr lang="bg-BG" sz="4900" b="1" dirty="0" smtClean="0"/>
              <a:t>К</a:t>
            </a:r>
            <a:r>
              <a:rPr lang="en-US" sz="4900" b="1" dirty="0" smtClean="0"/>
              <a:t>  </a:t>
            </a:r>
            <a:r>
              <a:rPr lang="bg-BG" sz="4900" b="1" dirty="0" smtClean="0"/>
              <a:t>А</a:t>
            </a:r>
            <a:r>
              <a:rPr lang="en-US" sz="4900" b="1" dirty="0" smtClean="0"/>
              <a:t>  </a:t>
            </a:r>
            <a:r>
              <a:rPr lang="bg-BG" sz="4900" b="1" dirty="0" smtClean="0"/>
              <a:t>З</a:t>
            </a:r>
            <a:r>
              <a:rPr lang="en-US" sz="4900" b="1" dirty="0" smtClean="0"/>
              <a:t>  </a:t>
            </a:r>
            <a:r>
              <a:rPr lang="bg-BG" sz="4900" b="1" dirty="0" smtClean="0"/>
              <a:t>А</a:t>
            </a:r>
            <a:r>
              <a:rPr lang="en-US" sz="4900" b="1" dirty="0" smtClean="0"/>
              <a:t>  </a:t>
            </a:r>
            <a:r>
              <a:rPr lang="bg-BG" sz="4900" b="1" dirty="0" smtClean="0"/>
              <a:t>Н</a:t>
            </a:r>
            <a:r>
              <a:rPr lang="en-US" sz="4900" b="1" dirty="0" smtClean="0"/>
              <a:t>  </a:t>
            </a:r>
            <a:r>
              <a:rPr lang="bg-BG" sz="4900" b="1" dirty="0" smtClean="0"/>
              <a:t>И</a:t>
            </a:r>
            <a:r>
              <a:rPr lang="en-US" sz="4900" b="1" dirty="0" smtClean="0"/>
              <a:t>  </a:t>
            </a:r>
            <a:r>
              <a:rPr lang="bg-BG" sz="4900" b="1" dirty="0" smtClean="0"/>
              <a:t>Я </a:t>
            </a:r>
            <a:br>
              <a:rPr lang="bg-BG" sz="4900" b="1" dirty="0" smtClean="0"/>
            </a:br>
            <a:r>
              <a:rPr lang="bg-BG" b="1" dirty="0" smtClean="0"/>
              <a:t/>
            </a:r>
            <a:br>
              <a:rPr lang="bg-BG" b="1" dirty="0" smtClean="0"/>
            </a:br>
            <a:r>
              <a:rPr lang="bg-BG" sz="2700" dirty="0" smtClean="0">
                <a:latin typeface="Times New Roman" panose="02020603050405020304" pitchFamily="18" charset="0"/>
                <a:cs typeface="Times New Roman" panose="02020603050405020304" pitchFamily="18" charset="0"/>
              </a:rPr>
              <a:t>на </a:t>
            </a:r>
            <a:br>
              <a:rPr lang="bg-BG" sz="2700" dirty="0" smtClean="0">
                <a:latin typeface="Times New Roman" panose="02020603050405020304" pitchFamily="18" charset="0"/>
                <a:cs typeface="Times New Roman" panose="02020603050405020304" pitchFamily="18" charset="0"/>
              </a:rPr>
            </a:br>
            <a:r>
              <a:rPr lang="bg-BG" sz="2700" dirty="0" smtClean="0">
                <a:latin typeface="Times New Roman" panose="02020603050405020304" pitchFamily="18" charset="0"/>
                <a:cs typeface="Times New Roman" panose="02020603050405020304" pitchFamily="18" charset="0"/>
              </a:rPr>
              <a:t>Структурата </a:t>
            </a:r>
            <a:r>
              <a:rPr lang="bg-BG" sz="2700" dirty="0">
                <a:latin typeface="Times New Roman" panose="02020603050405020304" pitchFamily="18" charset="0"/>
                <a:cs typeface="Times New Roman" panose="02020603050405020304" pitchFamily="18" charset="0"/>
              </a:rPr>
              <a:t>за наблюдение и докладване </a:t>
            </a:r>
            <a:r>
              <a:rPr lang="bg-BG" sz="2700" dirty="0" smtClean="0">
                <a:latin typeface="Times New Roman" panose="02020603050405020304" pitchFamily="18" charset="0"/>
                <a:cs typeface="Times New Roman" panose="02020603050405020304" pitchFamily="18" charset="0"/>
              </a:rPr>
              <a:t/>
            </a:r>
            <a:br>
              <a:rPr lang="bg-BG" sz="2700" dirty="0" smtClean="0">
                <a:latin typeface="Times New Roman" panose="02020603050405020304" pitchFamily="18" charset="0"/>
                <a:cs typeface="Times New Roman" panose="02020603050405020304" pitchFamily="18" charset="0"/>
              </a:rPr>
            </a:br>
            <a:r>
              <a:rPr lang="bg-BG" sz="2700" dirty="0" smtClean="0">
                <a:latin typeface="Times New Roman" panose="02020603050405020304" pitchFamily="18" charset="0"/>
                <a:cs typeface="Times New Roman" panose="02020603050405020304" pitchFamily="18" charset="0"/>
              </a:rPr>
              <a:t>за </a:t>
            </a:r>
            <a:r>
              <a:rPr lang="bg-BG" sz="2700" dirty="0">
                <a:latin typeface="Times New Roman" panose="02020603050405020304" pitchFamily="18" charset="0"/>
                <a:cs typeface="Times New Roman" panose="02020603050405020304" pitchFamily="18" charset="0"/>
              </a:rPr>
              <a:t>попълване на електронен формуляр за кандидатстване</a:t>
            </a:r>
          </a:p>
        </p:txBody>
      </p:sp>
    </p:spTree>
    <p:extLst>
      <p:ext uri="{BB962C8B-B14F-4D97-AF65-F5344CB8AC3E}">
        <p14:creationId xmlns:p14="http://schemas.microsoft.com/office/powerpoint/2010/main" val="2657042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1964" y="1845015"/>
            <a:ext cx="10296939" cy="2677656"/>
          </a:xfrm>
          <a:prstGeom prst="rect">
            <a:avLst/>
          </a:prstGeom>
        </p:spPr>
        <p:txBody>
          <a:bodyPr wrap="square">
            <a:spAutoFit/>
          </a:bodyPr>
          <a:lstStyle/>
          <a:p>
            <a:pPr indent="449580" algn="just">
              <a:lnSpc>
                <a:spcPct val="150000"/>
              </a:lnSpc>
              <a:spcAft>
                <a:spcPts val="0"/>
              </a:spcAft>
            </a:pPr>
            <a:r>
              <a:rPr lang="bg-BG" sz="1400" dirty="0">
                <a:latin typeface="Times New Roman" panose="02020603050405020304" pitchFamily="18" charset="0"/>
                <a:ea typeface="Times New Roman" panose="02020603050405020304" pitchFamily="18" charset="0"/>
              </a:rPr>
              <a:t>Всяко предложение за изпълнение на инвестиция задължително трябва да включва и непреки дейности (дейности за организация и управление, вкл. за информация, комуникация и публичност). </a:t>
            </a:r>
            <a:endParaRPr lang="bg-BG" sz="1400" dirty="0" smtClean="0">
              <a:latin typeface="Times New Roman" panose="02020603050405020304" pitchFamily="18" charset="0"/>
              <a:ea typeface="Times New Roman" panose="02020603050405020304" pitchFamily="18" charset="0"/>
            </a:endParaRPr>
          </a:p>
          <a:p>
            <a:pPr indent="449580" algn="just">
              <a:lnSpc>
                <a:spcPct val="150000"/>
              </a:lnSpc>
              <a:spcAft>
                <a:spcPts val="0"/>
              </a:spcAft>
            </a:pPr>
            <a:r>
              <a:rPr lang="ru-RU" sz="1400" dirty="0" smtClean="0">
                <a:latin typeface="Times New Roman" panose="02020603050405020304" pitchFamily="18" charset="0"/>
                <a:ea typeface="Times New Roman" panose="02020603050405020304" pitchFamily="18" charset="0"/>
              </a:rPr>
              <a:t>В Указанията за </a:t>
            </a:r>
            <a:r>
              <a:rPr lang="ru-RU" sz="1400" dirty="0">
                <a:latin typeface="Times New Roman" panose="02020603050405020304" pitchFamily="18" charset="0"/>
                <a:ea typeface="Times New Roman" panose="02020603050405020304" pitchFamily="18" charset="0"/>
              </a:rPr>
              <a:t>попълване на електронен формуляр за </a:t>
            </a:r>
            <a:r>
              <a:rPr lang="ru-RU" sz="1400" dirty="0" smtClean="0">
                <a:latin typeface="Times New Roman" panose="02020603050405020304" pitchFamily="18" charset="0"/>
                <a:ea typeface="Times New Roman" panose="02020603050405020304" pitchFamily="18" charset="0"/>
              </a:rPr>
              <a:t>кандидатстване (файл: </a:t>
            </a:r>
            <a:r>
              <a:rPr lang="en-US" sz="1400" dirty="0" err="1" smtClean="0">
                <a:latin typeface="Times New Roman" panose="02020603050405020304" pitchFamily="18" charset="0"/>
                <a:ea typeface="Times New Roman" panose="02020603050405020304" pitchFamily="18" charset="0"/>
              </a:rPr>
              <a:t>Ukazania</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popalvane_ISUN</a:t>
            </a:r>
            <a:r>
              <a:rPr lang="bg-BG" sz="1400" dirty="0" smtClean="0">
                <a:latin typeface="Times New Roman" panose="02020603050405020304" pitchFamily="18" charset="0"/>
                <a:ea typeface="Times New Roman" panose="02020603050405020304" pitchFamily="18" charset="0"/>
              </a:rPr>
              <a:t>-2</a:t>
            </a:r>
            <a:r>
              <a:rPr lang="en-US" sz="1400" dirty="0" smtClean="0">
                <a:latin typeface="Times New Roman" panose="02020603050405020304" pitchFamily="18" charset="0"/>
                <a:ea typeface="Times New Roman" panose="02020603050405020304" pitchFamily="18" charset="0"/>
              </a:rPr>
              <a:t>.</a:t>
            </a:r>
            <a:r>
              <a:rPr lang="en-US" sz="1400" dirty="0" err="1" smtClean="0">
                <a:latin typeface="Times New Roman" panose="02020603050405020304" pitchFamily="18" charset="0"/>
                <a:ea typeface="Times New Roman" panose="02020603050405020304" pitchFamily="18" charset="0"/>
              </a:rPr>
              <a:t>docx</a:t>
            </a:r>
            <a:r>
              <a:rPr lang="bg-BG" sz="1400" dirty="0" smtClean="0">
                <a:latin typeface="Times New Roman" panose="02020603050405020304" pitchFamily="18" charset="0"/>
                <a:ea typeface="Times New Roman" panose="02020603050405020304" pitchFamily="18" charset="0"/>
              </a:rPr>
              <a:t>) е посочено, че допълнително непреките дейности се описват и в </a:t>
            </a:r>
            <a:r>
              <a:rPr lang="ru-RU" sz="1400" dirty="0">
                <a:latin typeface="Times New Roman" panose="02020603050405020304" pitchFamily="18" charset="0"/>
                <a:ea typeface="Times New Roman" panose="02020603050405020304" pitchFamily="18" charset="0"/>
              </a:rPr>
              <a:t>поле „Дейности за организация и управление на проекта и дейности по информиране и публичност“ в секция 12 „Допълнителна информация необходима за оценка</a:t>
            </a:r>
            <a:r>
              <a:rPr lang="ru-RU" sz="1400" dirty="0" smtClean="0">
                <a:latin typeface="Times New Roman" panose="02020603050405020304" pitchFamily="18" charset="0"/>
                <a:ea typeface="Times New Roman" panose="02020603050405020304" pitchFamily="18" charset="0"/>
              </a:rPr>
              <a:t>“. </a:t>
            </a:r>
            <a:r>
              <a:rPr lang="ru-RU" sz="1400" dirty="0">
                <a:latin typeface="Times New Roman" panose="02020603050405020304" pitchFamily="18" charset="0"/>
                <a:ea typeface="Times New Roman" panose="02020603050405020304" pitchFamily="18" charset="0"/>
              </a:rPr>
              <a:t>В това поле опишете дейностите за административно и финансово </a:t>
            </a:r>
            <a:r>
              <a:rPr lang="ru-RU" sz="1400" dirty="0" smtClean="0">
                <a:latin typeface="Times New Roman" panose="02020603050405020304" pitchFamily="18" charset="0"/>
                <a:ea typeface="Times New Roman" panose="02020603050405020304" pitchFamily="18" charset="0"/>
              </a:rPr>
              <a:t>управление и </a:t>
            </a:r>
            <a:r>
              <a:rPr lang="ru-RU" sz="1400" dirty="0">
                <a:latin typeface="Times New Roman" panose="02020603050405020304" pitchFamily="18" charset="0"/>
                <a:ea typeface="Times New Roman" panose="02020603050405020304" pitchFamily="18" charset="0"/>
              </a:rPr>
              <a:t>експертите, които ще ги изпълняват, както съответствието на </a:t>
            </a:r>
            <a:r>
              <a:rPr lang="ru-RU" sz="1400" dirty="0" smtClean="0">
                <a:latin typeface="Times New Roman" panose="02020603050405020304" pitchFamily="18" charset="0"/>
                <a:ea typeface="Times New Roman" panose="02020603050405020304" pitchFamily="18" charset="0"/>
              </a:rPr>
              <a:t>планираните </a:t>
            </a:r>
            <a:r>
              <a:rPr lang="ru-RU" sz="1400" dirty="0">
                <a:latin typeface="Times New Roman" panose="02020603050405020304" pitchFamily="18" charset="0"/>
                <a:ea typeface="Times New Roman" panose="02020603050405020304" pitchFamily="18" charset="0"/>
              </a:rPr>
              <a:t>мерки по публичност и комуникация с условията и изискванията, описани в </a:t>
            </a:r>
            <a:r>
              <a:rPr lang="ru-RU" sz="1400" dirty="0" smtClean="0">
                <a:latin typeface="Times New Roman" panose="02020603050405020304" pitchFamily="18" charset="0"/>
                <a:ea typeface="Times New Roman" panose="02020603050405020304" pitchFamily="18" charset="0"/>
              </a:rPr>
              <a:t>т</a:t>
            </a:r>
            <a:r>
              <a:rPr lang="ru-RU" sz="1400" dirty="0">
                <a:latin typeface="Times New Roman" panose="02020603050405020304" pitchFamily="18" charset="0"/>
                <a:ea typeface="Times New Roman" panose="02020603050405020304" pitchFamily="18" charset="0"/>
              </a:rPr>
              <a:t>. 8.2 от </a:t>
            </a:r>
            <a:r>
              <a:rPr lang="ru-RU" sz="1400" dirty="0" smtClean="0">
                <a:latin typeface="Times New Roman" panose="02020603050405020304" pitchFamily="18" charset="0"/>
                <a:ea typeface="Times New Roman" panose="02020603050405020304" pitchFamily="18" charset="0"/>
              </a:rPr>
              <a:t>Условията за кандидатстване и Ръководството за изпълнение (публикувано е в документи за инфорация). </a:t>
            </a:r>
            <a:endParaRPr lang="ru-RU" sz="1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6514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33" y="721422"/>
            <a:ext cx="7315559" cy="2205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a:xfrm>
            <a:off x="6172338" y="3544600"/>
            <a:ext cx="5852159" cy="2859187"/>
          </a:xfrm>
        </p:spPr>
        <p:txBody>
          <a:bodyPr>
            <a:normAutofit/>
          </a:bodyPr>
          <a:lstStyle/>
          <a:p>
            <a:r>
              <a:rPr lang="bg-BG" sz="1400" b="1" dirty="0" smtClean="0"/>
              <a:t>Планирането </a:t>
            </a:r>
            <a:r>
              <a:rPr lang="bg-BG" sz="1400" b="1" dirty="0"/>
              <a:t>на стойностите на индикаторите </a:t>
            </a:r>
            <a:r>
              <a:rPr lang="bg-BG" sz="1400" b="1" dirty="0" smtClean="0"/>
              <a:t>се </a:t>
            </a:r>
            <a:r>
              <a:rPr lang="bg-BG" sz="1400" b="1" dirty="0"/>
              <a:t>извършва при спазване на указанията в т. 5. Индикатори от Условията за кандидатстване по настоящата процедура.</a:t>
            </a:r>
            <a:endParaRPr lang="bg-BG" sz="1400" dirty="0"/>
          </a:p>
          <a:p>
            <a:r>
              <a:rPr lang="bg-BG" sz="1400" dirty="0"/>
              <a:t>Информацията за индикатор „Завършени научноизследователски проекти в областта на прехода към екосъобразно общество и цифровизация“ е заложена служебно </a:t>
            </a:r>
            <a:r>
              <a:rPr lang="bg-BG" sz="1400" dirty="0" smtClean="0"/>
              <a:t>и </a:t>
            </a:r>
            <a:r>
              <a:rPr lang="bg-BG" sz="1400" dirty="0"/>
              <a:t>се визуализира </a:t>
            </a:r>
            <a:r>
              <a:rPr lang="bg-BG" sz="1400" dirty="0" smtClean="0"/>
              <a:t>автоматично. Това е индикатор  № 34 от </a:t>
            </a:r>
            <a:r>
              <a:rPr lang="ru-RU" sz="1400" dirty="0" smtClean="0"/>
              <a:t>Приложението </a:t>
            </a:r>
            <a:r>
              <a:rPr lang="ru-RU" sz="1400" dirty="0"/>
              <a:t>към Решение за изпълнение 8091/22 от 28 април 2022 г. на Съвета за одобряване на оценката на </a:t>
            </a:r>
            <a:r>
              <a:rPr lang="ru-RU" sz="1400" dirty="0" smtClean="0"/>
              <a:t>ПВУ на България и се отчита по ПВУ.</a:t>
            </a:r>
            <a:endParaRPr lang="bg-BG" sz="1400" dirty="0"/>
          </a:p>
          <a:p>
            <a:pPr marL="0" indent="0">
              <a:buNone/>
            </a:pPr>
            <a:endParaRPr lang="bg-BG" sz="1400" dirty="0"/>
          </a:p>
        </p:txBody>
      </p:sp>
      <p:pic>
        <p:nvPicPr>
          <p:cNvPr id="6" name="Picture 5"/>
          <p:cNvPicPr/>
          <p:nvPr/>
        </p:nvPicPr>
        <p:blipFill rotWithShape="1">
          <a:blip r:embed="rId3"/>
          <a:srcRect l="28745" t="27677" r="28945" b="29654"/>
          <a:stretch/>
        </p:blipFill>
        <p:spPr bwMode="auto">
          <a:xfrm>
            <a:off x="746897" y="3189898"/>
            <a:ext cx="5181600" cy="356859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928497" y="463725"/>
            <a:ext cx="6096000" cy="461665"/>
          </a:xfrm>
          <a:prstGeom prst="rect">
            <a:avLst/>
          </a:prstGeom>
        </p:spPr>
        <p:txBody>
          <a:bodyPr>
            <a:spAutoFit/>
          </a:bodyPr>
          <a:lstStyle/>
          <a:p>
            <a:r>
              <a:rPr lang="bg-BG" sz="1200" b="1" dirty="0"/>
              <a:t>Индикаторите по процедурата са предварително зададени от СНД в Информационната система за </a:t>
            </a:r>
            <a:r>
              <a:rPr lang="bg-BG" sz="1200" b="1" dirty="0" smtClean="0"/>
              <a:t>ПВУ. </a:t>
            </a:r>
            <a:endParaRPr lang="bg-BG" sz="1200" b="1" dirty="0"/>
          </a:p>
        </p:txBody>
      </p:sp>
      <p:sp>
        <p:nvSpPr>
          <p:cNvPr id="9" name="Curved Right Arrow 8"/>
          <p:cNvSpPr/>
          <p:nvPr/>
        </p:nvSpPr>
        <p:spPr>
          <a:xfrm rot="5118656">
            <a:off x="3481263" y="-807468"/>
            <a:ext cx="373857" cy="3794243"/>
          </a:xfrm>
          <a:prstGeom prst="curvedRightArrow">
            <a:avLst>
              <a:gd name="adj1" fmla="val 0"/>
              <a:gd name="adj2" fmla="val 63736"/>
              <a:gd name="adj3" fmla="val 52948"/>
            </a:avLst>
          </a:prstGeom>
          <a:solidFill>
            <a:schemeClr val="accent2"/>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Oval 6"/>
          <p:cNvSpPr/>
          <p:nvPr/>
        </p:nvSpPr>
        <p:spPr>
          <a:xfrm>
            <a:off x="5574245" y="231429"/>
            <a:ext cx="6371645" cy="1033669"/>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62138" y="1"/>
            <a:ext cx="9658350" cy="500888"/>
          </a:xfrm>
        </p:spPr>
        <p:txBody>
          <a:bodyPr>
            <a:normAutofit/>
          </a:bodyPr>
          <a:lstStyle/>
          <a:p>
            <a:r>
              <a:rPr lang="bg-BG" sz="1800" b="1" cap="all" dirty="0"/>
              <a:t>секция 5. Индикатори </a:t>
            </a:r>
            <a:endParaRPr lang="bg-BG" sz="1800" dirty="0"/>
          </a:p>
        </p:txBody>
      </p:sp>
    </p:spTree>
    <p:extLst>
      <p:ext uri="{BB962C8B-B14F-4D97-AF65-F5344CB8AC3E}">
        <p14:creationId xmlns:p14="http://schemas.microsoft.com/office/powerpoint/2010/main" val="3048367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878136" y="1723652"/>
            <a:ext cx="4313864" cy="3777622"/>
          </a:xfrm>
        </p:spPr>
        <p:txBody>
          <a:bodyPr>
            <a:normAutofit/>
          </a:bodyPr>
          <a:lstStyle/>
          <a:p>
            <a:r>
              <a:rPr lang="en-US" dirty="0" smtClean="0"/>
              <a:t>M</a:t>
            </a:r>
            <a:r>
              <a:rPr lang="ru-RU" dirty="0" smtClean="0"/>
              <a:t>оже </a:t>
            </a:r>
            <a:r>
              <a:rPr lang="ru-RU" dirty="0"/>
              <a:t>да </a:t>
            </a:r>
            <a:r>
              <a:rPr lang="bg-BG" dirty="0" smtClean="0"/>
              <a:t>се </a:t>
            </a:r>
            <a:r>
              <a:rPr lang="ru-RU" dirty="0" smtClean="0"/>
              <a:t>редактират </a:t>
            </a:r>
            <a:r>
              <a:rPr lang="ru-RU" dirty="0"/>
              <a:t>и </a:t>
            </a:r>
            <a:r>
              <a:rPr lang="ru-RU" dirty="0" smtClean="0"/>
              <a:t>допълват  </a:t>
            </a:r>
            <a:r>
              <a:rPr lang="ru-RU" dirty="0"/>
              <a:t>белите </a:t>
            </a:r>
            <a:r>
              <a:rPr lang="ru-RU" dirty="0" smtClean="0"/>
              <a:t>полета.</a:t>
            </a:r>
          </a:p>
          <a:p>
            <a:r>
              <a:rPr lang="ru-RU" dirty="0" smtClean="0"/>
              <a:t>Може </a:t>
            </a:r>
            <a:r>
              <a:rPr lang="ru-RU" dirty="0"/>
              <a:t>да заложите </a:t>
            </a:r>
            <a:r>
              <a:rPr lang="ru-RU" dirty="0" smtClean="0"/>
              <a:t>целева стойност </a:t>
            </a:r>
            <a:r>
              <a:rPr lang="ru-RU" dirty="0"/>
              <a:t>на индикатора по-висока от визуализираната минимална стойност. </a:t>
            </a:r>
            <a:endParaRPr lang="en-US" dirty="0" smtClean="0"/>
          </a:p>
          <a:p>
            <a:r>
              <a:rPr lang="bg-BG" dirty="0" smtClean="0"/>
              <a:t>Базовата стойност е „0“, тъй като индикаторът </a:t>
            </a:r>
            <a:r>
              <a:rPr lang="bg-BG" dirty="0"/>
              <a:t>се отчита </a:t>
            </a:r>
            <a:r>
              <a:rPr lang="bg-BG" dirty="0" smtClean="0"/>
              <a:t>от началото на инвестицията.</a:t>
            </a:r>
            <a:endParaRPr lang="en-GB" dirty="0"/>
          </a:p>
        </p:txBody>
      </p:sp>
      <p:sp>
        <p:nvSpPr>
          <p:cNvPr id="8" name="Title 1"/>
          <p:cNvSpPr txBox="1">
            <a:spLocks/>
          </p:cNvSpPr>
          <p:nvPr/>
        </p:nvSpPr>
        <p:spPr>
          <a:xfrm>
            <a:off x="1695450" y="365125"/>
            <a:ext cx="9658350" cy="78990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g-BG" sz="2400" b="1" cap="all" smtClean="0"/>
              <a:t>секция 5. Индикатори </a:t>
            </a:r>
            <a:endParaRPr lang="bg-BG" sz="24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4" y="1723652"/>
            <a:ext cx="7703752" cy="397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81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4" y="365126"/>
            <a:ext cx="9686925" cy="979618"/>
          </a:xfrm>
        </p:spPr>
        <p:txBody>
          <a:bodyPr>
            <a:noAutofit/>
          </a:bodyPr>
          <a:lstStyle/>
          <a:p>
            <a:r>
              <a:rPr lang="bg-BG" sz="2400" b="1" cap="all" dirty="0"/>
              <a:t>секция 6. Финансова информация – кодове по измерения </a:t>
            </a:r>
            <a:r>
              <a:rPr lang="bg-BG" sz="2400" dirty="0"/>
              <a:t/>
            </a:r>
            <a:br>
              <a:rPr lang="bg-BG" sz="2400" dirty="0"/>
            </a:br>
            <a:endParaRPr lang="bg-BG" sz="2400" dirty="0"/>
          </a:p>
        </p:txBody>
      </p:sp>
      <p:pic>
        <p:nvPicPr>
          <p:cNvPr id="5" name="Content Placeholder 4"/>
          <p:cNvPicPr>
            <a:picLocks noGrp="1"/>
          </p:cNvPicPr>
          <p:nvPr>
            <p:ph sz="half" idx="1"/>
          </p:nvPr>
        </p:nvPicPr>
        <p:blipFill rotWithShape="1">
          <a:blip r:embed="rId2"/>
          <a:srcRect l="28408" t="18144" r="28452" b="70098"/>
          <a:stretch/>
        </p:blipFill>
        <p:spPr bwMode="auto">
          <a:xfrm>
            <a:off x="874203" y="1885624"/>
            <a:ext cx="5181600" cy="1237773"/>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6625206" y="1885623"/>
            <a:ext cx="5181600" cy="3743651"/>
          </a:xfrm>
        </p:spPr>
        <p:txBody>
          <a:bodyPr>
            <a:normAutofit fontScale="92500"/>
          </a:bodyPr>
          <a:lstStyle/>
          <a:p>
            <a:pPr marL="0" indent="0">
              <a:buNone/>
            </a:pPr>
            <a:r>
              <a:rPr lang="bg-BG" sz="2000" dirty="0"/>
              <a:t>Кодовете по измерения за конкретната процедура </a:t>
            </a:r>
            <a:r>
              <a:rPr lang="bg-BG" sz="2000" dirty="0" smtClean="0"/>
              <a:t>се </a:t>
            </a:r>
            <a:r>
              <a:rPr lang="bg-BG" sz="2000" dirty="0"/>
              <a:t>визуализират във Формуляра за кандидатстване след кликване в полето „Кодове категории интервенциии“ и </a:t>
            </a:r>
            <a:r>
              <a:rPr lang="bg-BG" sz="2000" dirty="0" smtClean="0"/>
              <a:t>Вие избирате </a:t>
            </a:r>
            <a:r>
              <a:rPr lang="bg-BG" sz="2000" dirty="0"/>
              <a:t>от падащото меню: </a:t>
            </a:r>
            <a:endParaRPr lang="bg-BG" sz="2000" dirty="0" smtClean="0"/>
          </a:p>
          <a:p>
            <a:pPr>
              <a:buFontTx/>
              <a:buChar char="-"/>
            </a:pPr>
            <a:r>
              <a:rPr lang="bg-BG" sz="2000" dirty="0" smtClean="0"/>
              <a:t>за </a:t>
            </a:r>
            <a:r>
              <a:rPr lang="bg-BG" sz="2000" dirty="0"/>
              <a:t>проектните предложения в област „Зелени технологии и ресурсна ефективност“ – код </a:t>
            </a:r>
            <a:r>
              <a:rPr lang="bg-BG" sz="2000" dirty="0" smtClean="0"/>
              <a:t>022 </a:t>
            </a:r>
          </a:p>
          <a:p>
            <a:pPr>
              <a:buFontTx/>
              <a:buChar char="-"/>
            </a:pPr>
            <a:r>
              <a:rPr lang="bg-BG" sz="2000" dirty="0" smtClean="0"/>
              <a:t>за  </a:t>
            </a:r>
            <a:r>
              <a:rPr lang="bg-BG" sz="2000" dirty="0"/>
              <a:t>проектните предложения в област „Цифрови технологии“ – код 009</a:t>
            </a:r>
            <a:r>
              <a:rPr lang="en-GB" sz="2000" dirty="0" err="1"/>
              <a:t>bis</a:t>
            </a:r>
            <a:r>
              <a:rPr lang="bg-BG" sz="2000" dirty="0"/>
              <a:t>.</a:t>
            </a:r>
          </a:p>
          <a:p>
            <a:endParaRPr lang="bg-BG" dirty="0"/>
          </a:p>
        </p:txBody>
      </p:sp>
      <p:pic>
        <p:nvPicPr>
          <p:cNvPr id="6" name="Picture 5"/>
          <p:cNvPicPr/>
          <p:nvPr/>
        </p:nvPicPr>
        <p:blipFill rotWithShape="1">
          <a:blip r:embed="rId3"/>
          <a:srcRect l="40720" t="51497" r="20809" b="33025"/>
          <a:stretch/>
        </p:blipFill>
        <p:spPr bwMode="auto">
          <a:xfrm>
            <a:off x="802641" y="3536381"/>
            <a:ext cx="5109594" cy="186680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869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824" y="365871"/>
            <a:ext cx="4191213" cy="674403"/>
          </a:xfrm>
        </p:spPr>
        <p:txBody>
          <a:bodyPr>
            <a:normAutofit/>
          </a:bodyPr>
          <a:lstStyle/>
          <a:p>
            <a:r>
              <a:rPr lang="bg-BG" sz="2400" b="1" cap="all" dirty="0"/>
              <a:t>секция </a:t>
            </a:r>
            <a:r>
              <a:rPr lang="en-GB" sz="2400" b="1" cap="all" dirty="0"/>
              <a:t>7</a:t>
            </a:r>
            <a:r>
              <a:rPr lang="bg-BG" sz="2400" b="1" cap="all" dirty="0"/>
              <a:t>. Бюджет </a:t>
            </a:r>
            <a:endParaRPr lang="bg-BG" sz="2400" dirty="0"/>
          </a:p>
        </p:txBody>
      </p:sp>
      <p:pic>
        <p:nvPicPr>
          <p:cNvPr id="5" name="Content Placeholder 4"/>
          <p:cNvPicPr>
            <a:picLocks noGrp="1"/>
          </p:cNvPicPr>
          <p:nvPr>
            <p:ph sz="half" idx="1"/>
          </p:nvPr>
        </p:nvPicPr>
        <p:blipFill rotWithShape="1">
          <a:blip r:embed="rId2"/>
          <a:srcRect l="28826" t="8805" r="28681" b="27955"/>
          <a:stretch/>
        </p:blipFill>
        <p:spPr bwMode="auto">
          <a:xfrm>
            <a:off x="789179" y="1163978"/>
            <a:ext cx="5187215" cy="5130622"/>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6096000" y="424777"/>
            <a:ext cx="6096000" cy="2246769"/>
          </a:xfrm>
          <a:prstGeom prst="rect">
            <a:avLst/>
          </a:prstGeom>
        </p:spPr>
        <p:txBody>
          <a:bodyPr>
            <a:spAutoFit/>
          </a:bodyPr>
          <a:lstStyle/>
          <a:p>
            <a:r>
              <a:rPr lang="ru-RU" sz="1400" dirty="0"/>
              <a:t>При попълването на секция 6. Бюджет, следвате указанията за  </a:t>
            </a:r>
            <a:r>
              <a:rPr lang="ru-RU" sz="1400" dirty="0" smtClean="0"/>
              <a:t>категориите допустими разходи, </a:t>
            </a:r>
            <a:r>
              <a:rPr lang="ru-RU" sz="1400" dirty="0"/>
              <a:t>които се финансират по процедурата, описани в т. 9 от Условията за кандидатстване. Не е допустимо да се добавят нови бюджетни </a:t>
            </a:r>
            <a:r>
              <a:rPr lang="ru-RU" sz="1400" dirty="0" smtClean="0"/>
              <a:t>редове, т.е. други категории разходи. </a:t>
            </a:r>
            <a:endParaRPr lang="ru-RU" sz="1400" dirty="0"/>
          </a:p>
          <a:p>
            <a:endParaRPr lang="ru-RU" sz="1400" dirty="0" smtClean="0"/>
          </a:p>
          <a:p>
            <a:r>
              <a:rPr lang="ru-RU" sz="1400" dirty="0" smtClean="0"/>
              <a:t>ДДС е допустим разход. </a:t>
            </a:r>
          </a:p>
          <a:p>
            <a:r>
              <a:rPr lang="ru-RU" sz="1400" dirty="0" smtClean="0"/>
              <a:t>В колона </a:t>
            </a:r>
            <a:r>
              <a:rPr lang="ru-RU" sz="1400" dirty="0"/>
              <a:t>„БФП“, подколона „ЕС</a:t>
            </a:r>
            <a:r>
              <a:rPr lang="ru-RU" sz="1400" dirty="0" smtClean="0"/>
              <a:t>“ се попълват разходите без ДДС, </a:t>
            </a:r>
            <a:r>
              <a:rPr lang="ru-RU" sz="1400" dirty="0"/>
              <a:t>а разходите за невъзстановим ДДС се посочват </a:t>
            </a:r>
            <a:r>
              <a:rPr lang="ru-RU" sz="1400" dirty="0" smtClean="0"/>
              <a:t>на </a:t>
            </a:r>
            <a:r>
              <a:rPr lang="ru-RU" sz="1400" dirty="0"/>
              <a:t>същия бюджетен ред, </a:t>
            </a:r>
            <a:r>
              <a:rPr lang="ru-RU" sz="1400" dirty="0" smtClean="0"/>
              <a:t>подколона </a:t>
            </a:r>
            <a:r>
              <a:rPr lang="ru-RU" sz="1400" dirty="0"/>
              <a:t>„Невъзстановим ДДС“. </a:t>
            </a:r>
            <a:endParaRPr lang="en-GB" sz="1400"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345" y="2988379"/>
            <a:ext cx="6100655" cy="241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736018" y="5657671"/>
            <a:ext cx="6455982" cy="1200329"/>
          </a:xfrm>
          <a:prstGeom prst="rect">
            <a:avLst/>
          </a:prstGeom>
          <a:noFill/>
        </p:spPr>
        <p:txBody>
          <a:bodyPr wrap="square" rtlCol="0">
            <a:spAutoFit/>
          </a:bodyPr>
          <a:lstStyle/>
          <a:p>
            <a:r>
              <a:rPr lang="bg-BG" b="1" dirty="0" smtClean="0"/>
              <a:t>Публикуван е помощен документ за подпомагане на кандидатите при подготовката на бюджета на проектното предложение</a:t>
            </a:r>
          </a:p>
          <a:p>
            <a:r>
              <a:rPr lang="en-GB" b="1" dirty="0" err="1"/>
              <a:t>Budget_project_info</a:t>
            </a:r>
            <a:r>
              <a:rPr lang="en-GB" b="1" dirty="0"/>
              <a:t> day 06-06-2024-supporting </a:t>
            </a:r>
            <a:r>
              <a:rPr lang="en-GB" b="1" dirty="0" smtClean="0"/>
              <a:t>file</a:t>
            </a:r>
            <a:r>
              <a:rPr lang="bg-BG" b="1" dirty="0" smtClean="0"/>
              <a:t>.</a:t>
            </a:r>
            <a:r>
              <a:rPr lang="en-US" b="1" smtClean="0"/>
              <a:t>xlsx</a:t>
            </a:r>
            <a:endParaRPr lang="en-GB" b="1" dirty="0"/>
          </a:p>
        </p:txBody>
      </p:sp>
    </p:spTree>
    <p:extLst>
      <p:ext uri="{BB962C8B-B14F-4D97-AF65-F5344CB8AC3E}">
        <p14:creationId xmlns:p14="http://schemas.microsoft.com/office/powerpoint/2010/main" val="2935126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3296" y="930381"/>
            <a:ext cx="8176802" cy="36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1517824" y="365871"/>
            <a:ext cx="4191213" cy="674403"/>
          </a:xfrm>
        </p:spPr>
        <p:txBody>
          <a:bodyPr>
            <a:normAutofit/>
          </a:bodyPr>
          <a:lstStyle/>
          <a:p>
            <a:r>
              <a:rPr lang="bg-BG" sz="2400" b="1" cap="all" dirty="0"/>
              <a:t>секция </a:t>
            </a:r>
            <a:r>
              <a:rPr lang="en-GB" sz="2400" b="1" cap="all" dirty="0"/>
              <a:t>7</a:t>
            </a:r>
            <a:r>
              <a:rPr lang="bg-BG" sz="2400" b="1" cap="all" dirty="0"/>
              <a:t>. Бюджет </a:t>
            </a:r>
            <a:endParaRPr lang="bg-BG" sz="2400" dirty="0"/>
          </a:p>
        </p:txBody>
      </p:sp>
      <p:sp>
        <p:nvSpPr>
          <p:cNvPr id="5" name="Rectangle 4"/>
          <p:cNvSpPr/>
          <p:nvPr/>
        </p:nvSpPr>
        <p:spPr>
          <a:xfrm>
            <a:off x="1584959" y="4815349"/>
            <a:ext cx="9849016" cy="1600438"/>
          </a:xfrm>
          <a:prstGeom prst="rect">
            <a:avLst/>
          </a:prstGeom>
        </p:spPr>
        <p:txBody>
          <a:bodyPr wrap="square">
            <a:spAutoFit/>
          </a:bodyPr>
          <a:lstStyle/>
          <a:p>
            <a:r>
              <a:rPr lang="ru-RU" sz="1400" dirty="0"/>
              <a:t>След като сте въвели стойностите на разходите, чрез натискане на бутон „Детайли“ за всеки един бюджетен ред трябва да се попълни информация от падащите менюта „Организация“, „Местонахождение (Място на изпълнение на проекта)“, „Дейност“ и „Индикатори“!</a:t>
            </a:r>
          </a:p>
          <a:p>
            <a:endParaRPr lang="ru-RU" sz="1400" dirty="0" smtClean="0"/>
          </a:p>
          <a:p>
            <a:r>
              <a:rPr lang="ru-RU" sz="1400" b="1" dirty="0" smtClean="0"/>
              <a:t>От </a:t>
            </a:r>
            <a:r>
              <a:rPr lang="ru-RU" sz="1400" b="1" dirty="0"/>
              <a:t>падащото меню на поле „Индикатори“ </a:t>
            </a:r>
            <a:r>
              <a:rPr lang="ru-RU" sz="1400" b="1" dirty="0" smtClean="0"/>
              <a:t>моля изберете индикатора </a:t>
            </a:r>
            <a:r>
              <a:rPr lang="ru-RU" sz="1400" b="1" dirty="0"/>
              <a:t>„Завършени научноизследователски проекти в областта на прехода към екосъобразно общество и цифровизация</a:t>
            </a:r>
            <a:r>
              <a:rPr lang="ru-RU" sz="1400" b="1" dirty="0" smtClean="0"/>
              <a:t>“ за всички разходи с </a:t>
            </a:r>
            <a:r>
              <a:rPr lang="ru-RU" sz="1400" b="1" dirty="0" smtClean="0">
                <a:solidFill>
                  <a:srgbClr val="FF0000"/>
                </a:solidFill>
              </a:rPr>
              <a:t>изключение на непреките разходи</a:t>
            </a:r>
            <a:r>
              <a:rPr lang="ru-RU" sz="1400" b="1" dirty="0" smtClean="0"/>
              <a:t>.</a:t>
            </a:r>
            <a:endParaRPr lang="ru-RU" sz="1400" b="1" dirty="0"/>
          </a:p>
        </p:txBody>
      </p:sp>
    </p:spTree>
    <p:extLst>
      <p:ext uri="{BB962C8B-B14F-4D97-AF65-F5344CB8AC3E}">
        <p14:creationId xmlns:p14="http://schemas.microsoft.com/office/powerpoint/2010/main" val="4219564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706128" y="1585533"/>
            <a:ext cx="4485872" cy="3777622"/>
          </a:xfrm>
        </p:spPr>
        <p:txBody>
          <a:bodyPr>
            <a:normAutofit fontScale="92500" lnSpcReduction="20000"/>
          </a:bodyPr>
          <a:lstStyle/>
          <a:p>
            <a:r>
              <a:rPr lang="bg-BG" dirty="0" smtClean="0"/>
              <a:t>За да се разграничат планираните разходи на кандидата и партньорите може да се добавят подредове към един и същи вид разход. </a:t>
            </a:r>
          </a:p>
          <a:p>
            <a:r>
              <a:rPr lang="ru-RU" dirty="0" smtClean="0"/>
              <a:t>Чрез </a:t>
            </a:r>
            <a:r>
              <a:rPr lang="ru-RU" dirty="0"/>
              <a:t>натискане на бутон „Детайли“ за всеки един бюджетен </a:t>
            </a:r>
            <a:r>
              <a:rPr lang="ru-RU" dirty="0" smtClean="0"/>
              <a:t>под-ред , заложеният на него разход се обвързва със съответната организация </a:t>
            </a:r>
            <a:r>
              <a:rPr lang="ru-RU" dirty="0"/>
              <a:t>от </a:t>
            </a:r>
            <a:r>
              <a:rPr lang="ru-RU" dirty="0" smtClean="0"/>
              <a:t>падащото меню „Организация</a:t>
            </a:r>
            <a:r>
              <a:rPr lang="ru-RU" dirty="0"/>
              <a:t>“, </a:t>
            </a:r>
            <a:endParaRPr lang="bg-BG" dirty="0" smtClean="0"/>
          </a:p>
          <a:p>
            <a:pPr marL="0" indent="0">
              <a:buNone/>
            </a:pPr>
            <a:r>
              <a:rPr lang="bg-BG" dirty="0" smtClean="0"/>
              <a:t>По този начин системата автоматично изчислява разпределението на бюджета на проекта по организации – секция 9: Финансова информация – финансиране по организации</a:t>
            </a:r>
            <a:endParaRPr lang="en-GB" dirty="0"/>
          </a:p>
        </p:txBody>
      </p:sp>
      <p:sp>
        <p:nvSpPr>
          <p:cNvPr id="6" name="Title 1"/>
          <p:cNvSpPr>
            <a:spLocks noGrp="1"/>
          </p:cNvSpPr>
          <p:nvPr>
            <p:ph type="title"/>
          </p:nvPr>
        </p:nvSpPr>
        <p:spPr>
          <a:xfrm>
            <a:off x="1144113" y="182991"/>
            <a:ext cx="4191213" cy="674403"/>
          </a:xfrm>
        </p:spPr>
        <p:txBody>
          <a:bodyPr>
            <a:normAutofit/>
          </a:bodyPr>
          <a:lstStyle/>
          <a:p>
            <a:r>
              <a:rPr lang="bg-BG" sz="2400" b="1" cap="all" dirty="0"/>
              <a:t>секция </a:t>
            </a:r>
            <a:r>
              <a:rPr lang="en-GB" sz="2400" b="1" cap="all" dirty="0"/>
              <a:t>7</a:t>
            </a:r>
            <a:r>
              <a:rPr lang="bg-BG" sz="2400" b="1" cap="all" dirty="0"/>
              <a:t>. Бюджет </a:t>
            </a:r>
            <a:endParaRPr lang="bg-BG" sz="2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83" y="1423283"/>
            <a:ext cx="7477445" cy="370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537252" y="5403029"/>
            <a:ext cx="8131534" cy="923330"/>
          </a:xfrm>
          <a:prstGeom prst="rect">
            <a:avLst/>
          </a:prstGeom>
        </p:spPr>
        <p:txBody>
          <a:bodyPr wrap="square">
            <a:spAutoFit/>
          </a:bodyPr>
          <a:lstStyle/>
          <a:p>
            <a:r>
              <a:rPr lang="bg-BG" b="1" dirty="0">
                <a:solidFill>
                  <a:srgbClr val="FF0000"/>
                </a:solidFill>
              </a:rPr>
              <a:t>Не </a:t>
            </a:r>
            <a:r>
              <a:rPr lang="bg-BG" b="1" dirty="0" smtClean="0">
                <a:solidFill>
                  <a:srgbClr val="FF0000"/>
                </a:solidFill>
              </a:rPr>
              <a:t>забравяте да записвате периодично въведените данни във формуляра, нали ? </a:t>
            </a:r>
            <a:endParaRPr lang="bg-BG" b="1" dirty="0">
              <a:solidFill>
                <a:srgbClr val="FF0000"/>
              </a:solidFill>
            </a:endParaRPr>
          </a:p>
          <a:p>
            <a:endParaRPr lang="bg-BG" b="1" dirty="0">
              <a:solidFill>
                <a:srgbClr val="FF0000"/>
              </a:solidFill>
            </a:endParaRPr>
          </a:p>
        </p:txBody>
      </p:sp>
    </p:spTree>
    <p:extLst>
      <p:ext uri="{BB962C8B-B14F-4D97-AF65-F5344CB8AC3E}">
        <p14:creationId xmlns:p14="http://schemas.microsoft.com/office/powerpoint/2010/main" val="3677160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071" y="1420997"/>
            <a:ext cx="6250004" cy="2308324"/>
          </a:xfrm>
          <a:prstGeom prst="rect">
            <a:avLst/>
          </a:prstGeom>
        </p:spPr>
        <p:txBody>
          <a:bodyPr wrap="square">
            <a:spAutoFit/>
          </a:bodyPr>
          <a:lstStyle/>
          <a:p>
            <a:pPr indent="449580" algn="just">
              <a:lnSpc>
                <a:spcPct val="150000"/>
              </a:lnSpc>
              <a:spcAft>
                <a:spcPts val="0"/>
              </a:spcAft>
            </a:pPr>
            <a:r>
              <a:rPr lang="bg-BG" sz="2400" dirty="0" smtClean="0">
                <a:solidFill>
                  <a:srgbClr val="FF0000"/>
                </a:solidFill>
                <a:latin typeface="Times New Roman" panose="02020603050405020304" pitchFamily="18" charset="0"/>
                <a:ea typeface="Times New Roman" panose="02020603050405020304" pitchFamily="18" charset="0"/>
              </a:rPr>
              <a:t>Важно!</a:t>
            </a:r>
          </a:p>
          <a:p>
            <a:pPr indent="449580" algn="just">
              <a:lnSpc>
                <a:spcPct val="150000"/>
              </a:lnSpc>
              <a:spcAft>
                <a:spcPts val="0"/>
              </a:spcAft>
            </a:pPr>
            <a:r>
              <a:rPr lang="bg-BG" dirty="0" smtClean="0">
                <a:latin typeface="Times New Roman" panose="02020603050405020304" pitchFamily="18" charset="0"/>
                <a:ea typeface="Times New Roman" panose="02020603050405020304" pitchFamily="18" charset="0"/>
              </a:rPr>
              <a:t>След </a:t>
            </a:r>
            <a:r>
              <a:rPr lang="bg-BG" dirty="0">
                <a:latin typeface="Times New Roman" panose="02020603050405020304" pitchFamily="18" charset="0"/>
                <a:ea typeface="Times New Roman" panose="02020603050405020304" pitchFamily="18" charset="0"/>
              </a:rPr>
              <a:t>натискане на бутон „Провери формуляра за грешки“ системата извежда съответните „</a:t>
            </a:r>
            <a:r>
              <a:rPr lang="bg-BG" dirty="0">
                <a:solidFill>
                  <a:srgbClr val="FF0000"/>
                </a:solidFill>
                <a:latin typeface="Times New Roman" panose="02020603050405020304" pitchFamily="18" charset="0"/>
                <a:ea typeface="Times New Roman" panose="02020603050405020304" pitchFamily="18" charset="0"/>
              </a:rPr>
              <a:t>Предупреждения</a:t>
            </a:r>
            <a:r>
              <a:rPr lang="bg-BG" dirty="0">
                <a:latin typeface="Times New Roman" panose="02020603050405020304" pitchFamily="18" charset="0"/>
                <a:ea typeface="Times New Roman" panose="02020603050405020304" pitchFamily="18" charset="0"/>
              </a:rPr>
              <a:t>“, </a:t>
            </a:r>
            <a:r>
              <a:rPr lang="bg-BG" dirty="0" smtClean="0">
                <a:latin typeface="Times New Roman" panose="02020603050405020304" pitchFamily="18" charset="0"/>
                <a:ea typeface="Times New Roman" panose="02020603050405020304" pitchFamily="18" charset="0"/>
              </a:rPr>
              <a:t>в червено в началото на формуляра и </a:t>
            </a:r>
            <a:r>
              <a:rPr lang="bg-BG" dirty="0">
                <a:latin typeface="Times New Roman" panose="02020603050405020304" pitchFamily="18" charset="0"/>
                <a:ea typeface="Times New Roman" panose="02020603050405020304" pitchFamily="18" charset="0"/>
              </a:rPr>
              <a:t>в този случай е необходимо да отстраните </a:t>
            </a:r>
            <a:r>
              <a:rPr lang="bg-BG" dirty="0" smtClean="0">
                <a:latin typeface="Times New Roman" panose="02020603050405020304" pitchFamily="18" charset="0"/>
                <a:ea typeface="Times New Roman" panose="02020603050405020304" pitchFamily="18" charset="0"/>
              </a:rPr>
              <a:t>несъответствията.</a:t>
            </a:r>
            <a:endParaRPr lang="bg-BG"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7905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8456" y="91373"/>
            <a:ext cx="10490421" cy="1134014"/>
          </a:xfrm>
        </p:spPr>
        <p:txBody>
          <a:bodyPr>
            <a:normAutofit/>
          </a:bodyPr>
          <a:lstStyle/>
          <a:p>
            <a:r>
              <a:rPr lang="bg-BG" sz="1800" b="1" cap="all" dirty="0"/>
              <a:t>секция 8. Финансова информация – източници на финансиране</a:t>
            </a:r>
            <a:endParaRPr lang="bg-BG" sz="1800" dirty="0"/>
          </a:p>
        </p:txBody>
      </p:sp>
      <p:sp>
        <p:nvSpPr>
          <p:cNvPr id="6" name="Rectangle 5"/>
          <p:cNvSpPr/>
          <p:nvPr/>
        </p:nvSpPr>
        <p:spPr>
          <a:xfrm>
            <a:off x="7975158" y="819750"/>
            <a:ext cx="3983604" cy="2246769"/>
          </a:xfrm>
          <a:prstGeom prst="rect">
            <a:avLst/>
          </a:prstGeom>
        </p:spPr>
        <p:txBody>
          <a:bodyPr wrap="square">
            <a:spAutoFit/>
          </a:bodyPr>
          <a:lstStyle/>
          <a:p>
            <a:r>
              <a:rPr lang="bg-BG" sz="1400" b="1" u="sng" dirty="0"/>
              <a:t>В случай че </a:t>
            </a:r>
            <a:r>
              <a:rPr lang="bg-BG" sz="1400" b="1" dirty="0"/>
              <a:t>средствата за изпълнение на проектното предложение са в рамките на максималния размер на финансиране на предложението по процедурата съгласно т. 12 от настоящите Условия,</a:t>
            </a:r>
            <a:r>
              <a:rPr lang="bg-BG" sz="1400" dirty="0"/>
              <a:t> не се налага кандидатът да извършва промени в информацията в секция 8 от Формуляра за кандидатстване, която е генерирана автоматично от системата. </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8057" y="609269"/>
            <a:ext cx="7186026" cy="388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306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6188" y="624110"/>
            <a:ext cx="9818424" cy="1280890"/>
          </a:xfrm>
        </p:spPr>
        <p:txBody>
          <a:bodyPr>
            <a:normAutofit/>
          </a:bodyPr>
          <a:lstStyle/>
          <a:p>
            <a:r>
              <a:rPr lang="bg-BG" sz="2400" b="1" dirty="0"/>
              <a:t>СЕКЦИЯ 9. ФИНАНСОВА ИНФОРМАЦИЯ –ФИНАНСИРАНЕ ПО ОРГАНИЗАЦИЯ (В ЛЕВА)</a:t>
            </a:r>
            <a:endParaRPr lang="bg-BG" sz="2400" dirty="0"/>
          </a:p>
        </p:txBody>
      </p:sp>
      <p:sp>
        <p:nvSpPr>
          <p:cNvPr id="4" name="Content Placeholder 3"/>
          <p:cNvSpPr>
            <a:spLocks noGrp="1"/>
          </p:cNvSpPr>
          <p:nvPr>
            <p:ph sz="half" idx="2"/>
          </p:nvPr>
        </p:nvSpPr>
        <p:spPr>
          <a:xfrm>
            <a:off x="8778239" y="2273417"/>
            <a:ext cx="2656573" cy="3903546"/>
          </a:xfrm>
        </p:spPr>
        <p:txBody>
          <a:bodyPr/>
          <a:lstStyle/>
          <a:p>
            <a:pPr marL="0" indent="0">
              <a:buNone/>
            </a:pPr>
            <a:r>
              <a:rPr lang="bg-BG" dirty="0"/>
              <a:t>Информацията в секция 9 от Формуляра за кандидатстване се генерира автоматично от системата. </a:t>
            </a:r>
          </a:p>
          <a:p>
            <a:endParaRPr lang="bg-BG"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550" y="2053010"/>
            <a:ext cx="7415558" cy="246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111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854" y="624110"/>
            <a:ext cx="9868758" cy="639425"/>
          </a:xfrm>
        </p:spPr>
        <p:txBody>
          <a:bodyPr>
            <a:normAutofit/>
          </a:bodyPr>
          <a:lstStyle/>
          <a:p>
            <a:r>
              <a:rPr lang="bg-BG" sz="2400" b="1" dirty="0" smtClean="0">
                <a:latin typeface="Times New Roman" panose="02020603050405020304" pitchFamily="18" charset="0"/>
                <a:cs typeface="Times New Roman" panose="02020603050405020304" pitchFamily="18" charset="0"/>
              </a:rPr>
              <a:t>Препоръки преди да започнете попълването на формуляра</a:t>
            </a:r>
            <a:r>
              <a:rPr lang="en-US" sz="2400" b="1" dirty="0" smtClean="0">
                <a:latin typeface="Times New Roman" panose="02020603050405020304" pitchFamily="18" charset="0"/>
                <a:cs typeface="Times New Roman" panose="02020603050405020304" pitchFamily="18" charset="0"/>
              </a:rPr>
              <a:t>:</a:t>
            </a:r>
            <a:endParaRPr lang="bg-BG"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half" idx="1"/>
          </p:nvPr>
        </p:nvSpPr>
        <p:spPr>
          <a:xfrm>
            <a:off x="904702" y="1263535"/>
            <a:ext cx="10515600" cy="4351338"/>
          </a:xfrm>
        </p:spPr>
        <p:txBody>
          <a:bodyPr>
            <a:normAutofit/>
          </a:bodyPr>
          <a:lstStyle/>
          <a:p>
            <a:r>
              <a:rPr lang="bg-BG" sz="1400" dirty="0" smtClean="0">
                <a:latin typeface="Times New Roman" panose="02020603050405020304" pitchFamily="18" charset="0"/>
                <a:cs typeface="Times New Roman" panose="02020603050405020304" pitchFamily="18" charset="0"/>
              </a:rPr>
              <a:t>Предложение </a:t>
            </a:r>
            <a:r>
              <a:rPr lang="bg-BG" sz="1400" dirty="0">
                <a:latin typeface="Times New Roman" panose="02020603050405020304" pitchFamily="18" charset="0"/>
                <a:cs typeface="Times New Roman" panose="02020603050405020304" pitchFamily="18" charset="0"/>
              </a:rPr>
              <a:t>за изпълнение на инвестиция може да бъде подадено единствено с Квалифициран електронен подпис (КЕП) от кандидат, който е регистриран като потребител в Информационната система за ПВУ (ИСУН 2020</a:t>
            </a:r>
            <a:r>
              <a:rPr lang="bg-BG" sz="1400" dirty="0" smtClean="0">
                <a:latin typeface="Times New Roman" panose="02020603050405020304" pitchFamily="18" charset="0"/>
                <a:cs typeface="Times New Roman" panose="02020603050405020304" pitchFamily="18" charset="0"/>
              </a:rPr>
              <a:t>).</a:t>
            </a:r>
            <a:endParaRPr lang="en-US" sz="1400" dirty="0" smtClean="0">
              <a:latin typeface="Times New Roman" panose="02020603050405020304" pitchFamily="18" charset="0"/>
              <a:cs typeface="Times New Roman" panose="02020603050405020304" pitchFamily="18" charset="0"/>
            </a:endParaRPr>
          </a:p>
          <a:p>
            <a:r>
              <a:rPr lang="bg-BG" sz="1400" dirty="0" smtClean="0">
                <a:latin typeface="Times New Roman" panose="02020603050405020304" pitchFamily="18" charset="0"/>
                <a:cs typeface="Times New Roman" panose="02020603050405020304" pitchFamily="18" charset="0"/>
              </a:rPr>
              <a:t>При попълване на данни за регистрация използвайте актуален </a:t>
            </a:r>
            <a:r>
              <a:rPr lang="en-US" sz="1400" dirty="0" smtClean="0">
                <a:latin typeface="Times New Roman" panose="02020603050405020304" pitchFamily="18" charset="0"/>
                <a:cs typeface="Times New Roman" panose="02020603050405020304" pitchFamily="18" charset="0"/>
              </a:rPr>
              <a:t>e-mail</a:t>
            </a:r>
            <a:r>
              <a:rPr lang="bg-BG" sz="1400" dirty="0" smtClean="0">
                <a:latin typeface="Times New Roman" panose="02020603050405020304" pitchFamily="18" charset="0"/>
                <a:cs typeface="Times New Roman" panose="02020603050405020304" pitchFamily="18" charset="0"/>
              </a:rPr>
              <a:t>, до който имате редовен достъп и който редовно се проверява. През тази електронна поща ще се извършва комуникацията между СНД и кандидата по време на оценката. </a:t>
            </a:r>
          </a:p>
          <a:p>
            <a:r>
              <a:rPr lang="bg-BG" sz="1400" dirty="0">
                <a:latin typeface="Times New Roman" panose="02020603050405020304" pitchFamily="18" charset="0"/>
                <a:cs typeface="Times New Roman" panose="02020603050405020304" pitchFamily="18" charset="0"/>
              </a:rPr>
              <a:t>Предложението за изпълнение на инвестиция се подава от профил на кандидата, през който впоследствие ще се извършва електронната комуникация със Структурата за наблюдение и докладване (СНД) по време на етап „Оценка на проектно предложение“.  </a:t>
            </a:r>
            <a:endParaRPr lang="bg-BG" sz="1400" dirty="0" smtClean="0">
              <a:latin typeface="Times New Roman" panose="02020603050405020304" pitchFamily="18" charset="0"/>
              <a:cs typeface="Times New Roman" panose="02020603050405020304" pitchFamily="18" charset="0"/>
            </a:endParaRPr>
          </a:p>
          <a:p>
            <a:pPr marL="0" indent="0">
              <a:buNone/>
            </a:pPr>
            <a:r>
              <a:rPr lang="bg-BG" sz="2400" b="1" dirty="0" smtClean="0">
                <a:solidFill>
                  <a:schemeClr val="accent2">
                    <a:lumMod val="75000"/>
                  </a:schemeClr>
                </a:solidFill>
                <a:latin typeface="Times New Roman" panose="02020603050405020304" pitchFamily="18" charset="0"/>
                <a:cs typeface="Times New Roman" panose="02020603050405020304" pitchFamily="18" charset="0"/>
              </a:rPr>
              <a:t>          Общи указания при попълването на електронния формуляр</a:t>
            </a:r>
            <a:endParaRPr lang="en-US" sz="2400" b="1" dirty="0">
              <a:solidFill>
                <a:schemeClr val="accent2">
                  <a:lumMod val="75000"/>
                </a:schemeClr>
              </a:solidFill>
              <a:latin typeface="Times New Roman" panose="02020603050405020304" pitchFamily="18" charset="0"/>
              <a:cs typeface="Times New Roman" panose="02020603050405020304" pitchFamily="18" charset="0"/>
            </a:endParaRPr>
          </a:p>
          <a:p>
            <a:r>
              <a:rPr lang="bg-BG" sz="1400" dirty="0" smtClean="0">
                <a:latin typeface="Times New Roman" panose="02020603050405020304" pitchFamily="18" charset="0"/>
                <a:cs typeface="Times New Roman" panose="02020603050405020304" pitchFamily="18" charset="0"/>
              </a:rPr>
              <a:t>Системата </a:t>
            </a:r>
            <a:r>
              <a:rPr lang="bg-BG" sz="1400" dirty="0">
                <a:latin typeface="Times New Roman" panose="02020603050405020304" pitchFamily="18" charset="0"/>
                <a:cs typeface="Times New Roman" panose="02020603050405020304" pitchFamily="18" charset="0"/>
              </a:rPr>
              <a:t>не извършва автоматично записване на формуляра в профила Ви, необходимо е периодично да избирате командата „Запис на формуляра в системата“ в долната лява част на </a:t>
            </a:r>
            <a:r>
              <a:rPr lang="bg-BG" sz="1400" dirty="0" smtClean="0">
                <a:latin typeface="Times New Roman" panose="02020603050405020304" pitchFamily="18" charset="0"/>
                <a:cs typeface="Times New Roman" panose="02020603050405020304" pitchFamily="18" charset="0"/>
              </a:rPr>
              <a:t>екрана.</a:t>
            </a:r>
            <a:endParaRPr lang="en-US" sz="1400" dirty="0" smtClean="0">
              <a:latin typeface="Times New Roman" panose="02020603050405020304" pitchFamily="18" charset="0"/>
              <a:cs typeface="Times New Roman" panose="02020603050405020304" pitchFamily="18" charset="0"/>
            </a:endParaRPr>
          </a:p>
          <a:p>
            <a:r>
              <a:rPr lang="bg-BG" sz="1400" dirty="0">
                <a:latin typeface="Times New Roman" panose="02020603050405020304" pitchFamily="18" charset="0"/>
                <a:cs typeface="Times New Roman" panose="02020603050405020304" pitchFamily="18" charset="0"/>
              </a:rPr>
              <a:t>Адресът на електронната поща </a:t>
            </a:r>
            <a:r>
              <a:rPr lang="bg-BG" sz="1400" dirty="0" smtClean="0">
                <a:latin typeface="Times New Roman" panose="02020603050405020304" pitchFamily="18" charset="0"/>
                <a:cs typeface="Times New Roman" panose="02020603050405020304" pitchFamily="18" charset="0"/>
              </a:rPr>
              <a:t>във формуляра се </a:t>
            </a:r>
            <a:r>
              <a:rPr lang="bg-BG" sz="1400" dirty="0">
                <a:latin typeface="Times New Roman" panose="02020603050405020304" pitchFamily="18" charset="0"/>
                <a:cs typeface="Times New Roman" panose="02020603050405020304" pitchFamily="18" charset="0"/>
              </a:rPr>
              <a:t>попълва автоматично от профила на кандидата. </a:t>
            </a:r>
            <a:endParaRPr lang="bg-BG" sz="1400" dirty="0" smtClean="0">
              <a:latin typeface="Times New Roman" panose="02020603050405020304" pitchFamily="18" charset="0"/>
              <a:cs typeface="Times New Roman" panose="02020603050405020304" pitchFamily="18" charset="0"/>
            </a:endParaRPr>
          </a:p>
          <a:p>
            <a:r>
              <a:rPr lang="bg-BG" sz="1400" dirty="0" smtClean="0">
                <a:latin typeface="Times New Roman" panose="02020603050405020304" pitchFamily="18" charset="0"/>
                <a:cs typeface="Times New Roman" panose="02020603050405020304" pitchFamily="18" charset="0"/>
              </a:rPr>
              <a:t>За </a:t>
            </a:r>
            <a:r>
              <a:rPr lang="bg-BG" sz="1400" dirty="0">
                <a:latin typeface="Times New Roman" panose="02020603050405020304" pitchFamily="18" charset="0"/>
                <a:cs typeface="Times New Roman" panose="02020603050405020304" pitchFamily="18" charset="0"/>
              </a:rPr>
              <a:t>оптимална работа със системата е препоръчително да използвате последната версия на браузъра Google </a:t>
            </a:r>
            <a:r>
              <a:rPr lang="bg-BG" sz="1400" dirty="0" smtClean="0">
                <a:latin typeface="Times New Roman" panose="02020603050405020304" pitchFamily="18" charset="0"/>
                <a:cs typeface="Times New Roman" panose="02020603050405020304" pitchFamily="18" charset="0"/>
              </a:rPr>
              <a:t>Chrome</a:t>
            </a:r>
          </a:p>
          <a:p>
            <a:r>
              <a:rPr lang="bg-BG" sz="1400" dirty="0">
                <a:latin typeface="Times New Roman" panose="02020603050405020304" pitchFamily="18" charset="0"/>
                <a:cs typeface="Times New Roman" panose="02020603050405020304" pitchFamily="18" charset="0"/>
              </a:rPr>
              <a:t>Системата предоставя възможност за коригиране, запазване и допълване на </a:t>
            </a:r>
            <a:r>
              <a:rPr lang="bg-BG" sz="1400" dirty="0" smtClean="0">
                <a:latin typeface="Times New Roman" panose="02020603050405020304" pitchFamily="18" charset="0"/>
                <a:cs typeface="Times New Roman" panose="02020603050405020304" pitchFamily="18" charset="0"/>
              </a:rPr>
              <a:t>формуляра, </a:t>
            </a:r>
            <a:r>
              <a:rPr lang="bg-BG" sz="1400" dirty="0">
                <a:latin typeface="Times New Roman" panose="02020603050405020304" pitchFamily="18" charset="0"/>
                <a:cs typeface="Times New Roman" panose="02020603050405020304" pitchFamily="18" charset="0"/>
              </a:rPr>
              <a:t>докато </a:t>
            </a:r>
            <a:r>
              <a:rPr lang="bg-BG" sz="1400" dirty="0" smtClean="0">
                <a:latin typeface="Times New Roman" panose="02020603050405020304" pitchFamily="18" charset="0"/>
                <a:cs typeface="Times New Roman" panose="02020603050405020304" pitchFamily="18" charset="0"/>
              </a:rPr>
              <a:t>е </a:t>
            </a:r>
            <a:r>
              <a:rPr lang="bg-BG" sz="1400" dirty="0">
                <a:latin typeface="Times New Roman" panose="02020603050405020304" pitchFamily="18" charset="0"/>
                <a:cs typeface="Times New Roman" panose="02020603050405020304" pitchFamily="18" charset="0"/>
              </a:rPr>
              <a:t>в работен режим (чернова). </a:t>
            </a:r>
            <a:endParaRPr lang="bg-BG" sz="1400" dirty="0" smtClean="0">
              <a:latin typeface="Times New Roman" panose="02020603050405020304" pitchFamily="18" charset="0"/>
              <a:cs typeface="Times New Roman" panose="02020603050405020304" pitchFamily="18" charset="0"/>
            </a:endParaRPr>
          </a:p>
          <a:p>
            <a:r>
              <a:rPr lang="bg-BG" sz="1400" dirty="0" smtClean="0">
                <a:latin typeface="Times New Roman" panose="02020603050405020304" pitchFamily="18" charset="0"/>
                <a:cs typeface="Times New Roman" panose="02020603050405020304" pitchFamily="18" charset="0"/>
              </a:rPr>
              <a:t>Не чакайте крайния срок за подаване на проектни предложения, който е 02.07.2024г. (сряда), 17:30 ч.</a:t>
            </a:r>
          </a:p>
          <a:p>
            <a:pPr marL="0" indent="0">
              <a:buNone/>
            </a:pPr>
            <a:endParaRPr lang="en-US" sz="1300" dirty="0"/>
          </a:p>
          <a:p>
            <a:endParaRPr lang="bg-BG" sz="1200" dirty="0"/>
          </a:p>
        </p:txBody>
      </p:sp>
    </p:spTree>
    <p:extLst>
      <p:ext uri="{BB962C8B-B14F-4D97-AF65-F5344CB8AC3E}">
        <p14:creationId xmlns:p14="http://schemas.microsoft.com/office/powerpoint/2010/main" val="4133485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4242" y="433137"/>
            <a:ext cx="9709558" cy="892324"/>
          </a:xfrm>
        </p:spPr>
        <p:txBody>
          <a:bodyPr>
            <a:normAutofit fontScale="90000"/>
          </a:bodyPr>
          <a:lstStyle/>
          <a:p>
            <a:r>
              <a:rPr lang="bg-BG" b="1" dirty="0"/>
              <a:t>СЕКЦИЯ 10. ЕКИП</a:t>
            </a:r>
            <a:r>
              <a:rPr lang="bg-BG" dirty="0"/>
              <a:t/>
            </a:r>
            <a:br>
              <a:rPr lang="bg-BG" dirty="0"/>
            </a:br>
            <a:endParaRPr lang="bg-BG" dirty="0"/>
          </a:p>
        </p:txBody>
      </p:sp>
      <p:pic>
        <p:nvPicPr>
          <p:cNvPr id="5" name="Content Placeholder 4"/>
          <p:cNvPicPr>
            <a:picLocks noGrp="1"/>
          </p:cNvPicPr>
          <p:nvPr>
            <p:ph sz="half" idx="1"/>
          </p:nvPr>
        </p:nvPicPr>
        <p:blipFill rotWithShape="1">
          <a:blip r:embed="rId2"/>
          <a:srcRect l="28566" t="36822" r="28580" b="54090"/>
          <a:stretch/>
        </p:blipFill>
        <p:spPr bwMode="auto">
          <a:xfrm>
            <a:off x="838199" y="1690688"/>
            <a:ext cx="6910137" cy="898508"/>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8345102" y="1825625"/>
            <a:ext cx="3008697" cy="4351338"/>
          </a:xfrm>
        </p:spPr>
        <p:txBody>
          <a:bodyPr/>
          <a:lstStyle/>
          <a:p>
            <a:pPr marL="0" indent="0">
              <a:buNone/>
            </a:pPr>
            <a:r>
              <a:rPr lang="bg-BG" dirty="0"/>
              <a:t>В секция 10 от Формуляра за кандидатстване </a:t>
            </a:r>
            <a:r>
              <a:rPr lang="bg-BG" dirty="0" smtClean="0"/>
              <a:t> попълвате </a:t>
            </a:r>
            <a:r>
              <a:rPr lang="bg-BG" dirty="0"/>
              <a:t>данни за членовете на екипа, който ще изпълнява проектното предложение.</a:t>
            </a:r>
          </a:p>
          <a:p>
            <a:r>
              <a:rPr lang="bg-BG" dirty="0" smtClean="0"/>
              <a:t>Експертите, участващи във финансовото и административно управление се попълват в секция 12</a:t>
            </a:r>
            <a:endParaRPr lang="bg-BG" dirty="0"/>
          </a:p>
        </p:txBody>
      </p:sp>
      <p:pic>
        <p:nvPicPr>
          <p:cNvPr id="6" name="Picture 5"/>
          <p:cNvPicPr/>
          <p:nvPr/>
        </p:nvPicPr>
        <p:blipFill rotWithShape="1">
          <a:blip r:embed="rId3"/>
          <a:srcRect l="28687" t="37355" r="28651" b="33556"/>
          <a:stretch/>
        </p:blipFill>
        <p:spPr bwMode="auto">
          <a:xfrm>
            <a:off x="838200" y="2823556"/>
            <a:ext cx="6910136" cy="25954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4982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522" y="624110"/>
            <a:ext cx="9768090" cy="1280890"/>
          </a:xfrm>
        </p:spPr>
        <p:txBody>
          <a:bodyPr>
            <a:normAutofit/>
          </a:bodyPr>
          <a:lstStyle/>
          <a:p>
            <a:r>
              <a:rPr lang="bg-BG" sz="3200" b="1" dirty="0"/>
              <a:t>СЕКЦИЯ 11. ПЛАН ЗА ВЪНШНО ВЪЗЛАГАНЕ</a:t>
            </a:r>
            <a:endParaRPr lang="bg-BG" sz="3200" dirty="0"/>
          </a:p>
        </p:txBody>
      </p:sp>
      <p:pic>
        <p:nvPicPr>
          <p:cNvPr id="5" name="Content Placeholder 4"/>
          <p:cNvPicPr>
            <a:picLocks noGrp="1"/>
          </p:cNvPicPr>
          <p:nvPr>
            <p:ph sz="half" idx="1"/>
          </p:nvPr>
        </p:nvPicPr>
        <p:blipFill rotWithShape="1">
          <a:blip r:embed="rId2"/>
          <a:srcRect l="28122" t="34420" r="28563" b="56757"/>
          <a:stretch/>
        </p:blipFill>
        <p:spPr bwMode="auto">
          <a:xfrm>
            <a:off x="914399" y="1892423"/>
            <a:ext cx="7151571" cy="1024031"/>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8710862" y="1825625"/>
            <a:ext cx="2642937" cy="4351338"/>
          </a:xfrm>
        </p:spPr>
        <p:txBody>
          <a:bodyPr/>
          <a:lstStyle/>
          <a:p>
            <a:pPr marL="0" indent="0">
              <a:buNone/>
            </a:pPr>
            <a:r>
              <a:rPr lang="bg-BG" dirty="0"/>
              <a:t>В секция 11 от Формуляра за кандидатстване се попълва информация за планираните процедури за външно </a:t>
            </a:r>
            <a:r>
              <a:rPr lang="bg-BG" dirty="0" smtClean="0"/>
              <a:t>възлагане </a:t>
            </a:r>
            <a:r>
              <a:rPr lang="bg-BG" b="1" dirty="0" smtClean="0"/>
              <a:t>Приложимият нормативен акт е ЗОП.</a:t>
            </a:r>
            <a:endParaRPr lang="bg-BG" b="1" dirty="0"/>
          </a:p>
          <a:p>
            <a:endParaRPr lang="bg-BG" dirty="0"/>
          </a:p>
        </p:txBody>
      </p:sp>
      <p:pic>
        <p:nvPicPr>
          <p:cNvPr id="6" name="Picture 5"/>
          <p:cNvPicPr/>
          <p:nvPr/>
        </p:nvPicPr>
        <p:blipFill rotWithShape="1">
          <a:blip r:embed="rId3"/>
          <a:srcRect l="28685" t="34420" r="28959" b="32219"/>
          <a:stretch/>
        </p:blipFill>
        <p:spPr bwMode="auto">
          <a:xfrm>
            <a:off x="977265" y="2995082"/>
            <a:ext cx="7088705" cy="3020707"/>
          </a:xfrm>
          <a:prstGeom prst="rect">
            <a:avLst/>
          </a:prstGeom>
          <a:ln>
            <a:noFill/>
          </a:ln>
          <a:extLst>
            <a:ext uri="{53640926-AAD7-44D8-BBD7-CCE9431645EC}">
              <a14:shadowObscured xmlns:a14="http://schemas.microsoft.com/office/drawing/2010/main"/>
            </a:ext>
          </a:extLst>
        </p:spPr>
      </p:pic>
      <p:sp>
        <p:nvSpPr>
          <p:cNvPr id="3" name="Left Arrow 2"/>
          <p:cNvSpPr/>
          <p:nvPr/>
        </p:nvSpPr>
        <p:spPr>
          <a:xfrm>
            <a:off x="5158596" y="4505435"/>
            <a:ext cx="3459193" cy="290852"/>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89293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9410" y="318782"/>
            <a:ext cx="9835202" cy="759520"/>
          </a:xfrm>
        </p:spPr>
        <p:txBody>
          <a:bodyPr>
            <a:normAutofit/>
          </a:bodyPr>
          <a:lstStyle/>
          <a:p>
            <a:r>
              <a:rPr lang="bg-BG" sz="1800" b="1" dirty="0"/>
              <a:t>СЕКЦИЯ </a:t>
            </a:r>
            <a:r>
              <a:rPr lang="bg-BG" sz="1800" b="1" dirty="0" smtClean="0"/>
              <a:t>1</a:t>
            </a:r>
            <a:r>
              <a:rPr lang="en-US" sz="1800" b="1" dirty="0" smtClean="0"/>
              <a:t>2</a:t>
            </a:r>
            <a:r>
              <a:rPr lang="bg-BG" sz="1800" b="1" dirty="0" smtClean="0"/>
              <a:t>. </a:t>
            </a:r>
            <a:r>
              <a:rPr lang="bg-BG" sz="1800" b="1" dirty="0"/>
              <a:t>ДОПЪЛНИТЕЛНА ИНФОРМАЦИЯ, НЕОБХОДИМА ЗА ОЦЕНКА НА ПРОЕКТНОТО ПРЕДЛОЖЕНИЕ </a:t>
            </a:r>
            <a:endParaRPr lang="bg-BG" sz="1800" dirty="0"/>
          </a:p>
        </p:txBody>
      </p:sp>
      <p:sp>
        <p:nvSpPr>
          <p:cNvPr id="4" name="Content Placeholder 3"/>
          <p:cNvSpPr>
            <a:spLocks noGrp="1"/>
          </p:cNvSpPr>
          <p:nvPr>
            <p:ph sz="half" idx="2"/>
          </p:nvPr>
        </p:nvSpPr>
        <p:spPr>
          <a:xfrm>
            <a:off x="6281302" y="938842"/>
            <a:ext cx="5457524" cy="2287437"/>
          </a:xfrm>
        </p:spPr>
        <p:txBody>
          <a:bodyPr>
            <a:normAutofit/>
          </a:bodyPr>
          <a:lstStyle/>
          <a:p>
            <a:r>
              <a:rPr lang="bg-BG" sz="1400" b="1" dirty="0" smtClean="0"/>
              <a:t>Поле </a:t>
            </a:r>
            <a:r>
              <a:rPr lang="bg-BG" sz="1400" b="1" dirty="0"/>
              <a:t>„Равенство между половете и недискриминация“ </a:t>
            </a:r>
            <a:r>
              <a:rPr lang="bg-BG" sz="1400" dirty="0"/>
              <a:t>(задължително поле)</a:t>
            </a:r>
          </a:p>
          <a:p>
            <a:pPr marL="0" indent="0">
              <a:buNone/>
            </a:pPr>
            <a:r>
              <a:rPr lang="bg-BG" sz="1400" dirty="0"/>
              <a:t>В това поле </a:t>
            </a:r>
            <a:r>
              <a:rPr lang="bg-BG" sz="1400" dirty="0" smtClean="0"/>
              <a:t>следва </a:t>
            </a:r>
            <a:r>
              <a:rPr lang="bg-BG" sz="1400" dirty="0"/>
              <a:t>да </a:t>
            </a:r>
            <a:r>
              <a:rPr lang="bg-BG" sz="1400" dirty="0" smtClean="0"/>
              <a:t>опишете </a:t>
            </a:r>
            <a:r>
              <a:rPr lang="bg-BG" sz="1400" dirty="0"/>
              <a:t>какви мерки ще се предприемат от водещата организация и партньор/ите (ако е приложимо) за предотвратяване на всякаква дискриминация, основана на пол, расов или етнически произход, религия или вероизповедание, увреждане, възраст или сексуална ориентация при изпълнението на дейностите на проекта.</a:t>
            </a:r>
          </a:p>
          <a:p>
            <a:endParaRPr lang="bg-BG" sz="1400" dirty="0"/>
          </a:p>
        </p:txBody>
      </p:sp>
      <p:pic>
        <p:nvPicPr>
          <p:cNvPr id="6" name="Picture 5"/>
          <p:cNvPicPr/>
          <p:nvPr/>
        </p:nvPicPr>
        <p:blipFill rotWithShape="1">
          <a:blip r:embed="rId2"/>
          <a:srcRect l="28670" t="24548" r="28672" b="50370"/>
          <a:stretch/>
        </p:blipFill>
        <p:spPr bwMode="auto">
          <a:xfrm>
            <a:off x="387738" y="1258019"/>
            <a:ext cx="5633499" cy="2828925"/>
          </a:xfrm>
          <a:prstGeom prst="rect">
            <a:avLst/>
          </a:prstGeom>
          <a:ln>
            <a:noFill/>
          </a:ln>
          <a:extLst>
            <a:ext uri="{53640926-AAD7-44D8-BBD7-CCE9431645EC}">
              <a14:shadowObscured xmlns:a14="http://schemas.microsoft.com/office/drawing/2010/main"/>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776" y="3117429"/>
            <a:ext cx="5773707" cy="2153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3"/>
          <p:cNvSpPr>
            <a:spLocks noGrp="1"/>
          </p:cNvSpPr>
          <p:nvPr>
            <p:ph sz="half" idx="2"/>
          </p:nvPr>
        </p:nvSpPr>
        <p:spPr>
          <a:xfrm>
            <a:off x="163901" y="4086944"/>
            <a:ext cx="5909440" cy="1485720"/>
          </a:xfrm>
          <a:solidFill>
            <a:schemeClr val="bg1">
              <a:lumMod val="85000"/>
            </a:schemeClr>
          </a:solidFill>
        </p:spPr>
        <p:txBody>
          <a:bodyPr>
            <a:normAutofit lnSpcReduction="10000"/>
          </a:bodyPr>
          <a:lstStyle/>
          <a:p>
            <a:pPr marL="0" indent="0">
              <a:buNone/>
            </a:pPr>
            <a:r>
              <a:rPr lang="bg-BG" sz="1400" dirty="0"/>
              <a:t>Към всяко поле са дадени указания какво следва да бъде </a:t>
            </a:r>
            <a:r>
              <a:rPr lang="bg-BG" sz="1400" dirty="0" smtClean="0"/>
              <a:t>разписано</a:t>
            </a:r>
            <a:r>
              <a:rPr lang="bg-BG" sz="1400" dirty="0"/>
              <a:t>. За целите на настоящата процедура са заложени следните допълнителни полета:</a:t>
            </a:r>
          </a:p>
          <a:p>
            <a:r>
              <a:rPr lang="bg-BG" sz="1400" b="1" dirty="0"/>
              <a:t>Поле „Дейности за организация и управление на проекта и дейности по информиране и публичност“ </a:t>
            </a:r>
            <a:r>
              <a:rPr lang="bg-BG" sz="1400" dirty="0"/>
              <a:t>(задължително поле</a:t>
            </a:r>
            <a:r>
              <a:rPr lang="bg-BG" sz="1400" dirty="0" smtClean="0"/>
              <a:t>)</a:t>
            </a:r>
            <a:endParaRPr lang="bg-BG" sz="1400" dirty="0"/>
          </a:p>
        </p:txBody>
      </p:sp>
      <p:sp>
        <p:nvSpPr>
          <p:cNvPr id="7" name="Rectangle 6"/>
          <p:cNvSpPr/>
          <p:nvPr/>
        </p:nvSpPr>
        <p:spPr>
          <a:xfrm>
            <a:off x="163906" y="5464165"/>
            <a:ext cx="8954216" cy="1384995"/>
          </a:xfrm>
          <a:prstGeom prst="rect">
            <a:avLst/>
          </a:prstGeom>
          <a:solidFill>
            <a:schemeClr val="bg1">
              <a:lumMod val="85000"/>
            </a:schemeClr>
          </a:solidFill>
        </p:spPr>
        <p:txBody>
          <a:bodyPr wrap="square">
            <a:spAutoFit/>
          </a:bodyPr>
          <a:lstStyle/>
          <a:p>
            <a:r>
              <a:rPr lang="bg-BG" sz="1400" dirty="0"/>
              <a:t>В това поле следва да опишете какви дейности за административно и финансово управление (включително експерт/и, който/които ще участва/т в управлението на проекта) и дейности за информация, комуникация и публичност ще изпълните в рамките на предложението за изпълнение на инвестицията, като посочите информация относно съответствието на планирани мерки по публичност и комуникация с условията и изискванията, описани в т. 8.2 от Условията и Ръководството за изпълнение</a:t>
            </a:r>
          </a:p>
        </p:txBody>
      </p:sp>
    </p:spTree>
    <p:extLst>
      <p:ext uri="{BB962C8B-B14F-4D97-AF65-F5344CB8AC3E}">
        <p14:creationId xmlns:p14="http://schemas.microsoft.com/office/powerpoint/2010/main" val="2683984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6876" y="314325"/>
            <a:ext cx="9837736" cy="1114425"/>
          </a:xfrm>
        </p:spPr>
        <p:txBody>
          <a:bodyPr>
            <a:normAutofit/>
          </a:bodyPr>
          <a:lstStyle/>
          <a:p>
            <a:r>
              <a:rPr lang="bg-BG" sz="3200" b="1" cap="all" dirty="0"/>
              <a:t>секция 13. Е-декларации</a:t>
            </a:r>
            <a:endParaRPr lang="bg-BG" sz="3200" dirty="0"/>
          </a:p>
        </p:txBody>
      </p:sp>
      <p:pic>
        <p:nvPicPr>
          <p:cNvPr id="5" name="Content Placeholder 4"/>
          <p:cNvPicPr>
            <a:picLocks noGrp="1"/>
          </p:cNvPicPr>
          <p:nvPr>
            <p:ph sz="half" idx="1"/>
          </p:nvPr>
        </p:nvPicPr>
        <p:blipFill rotWithShape="1">
          <a:blip r:embed="rId2"/>
          <a:srcRect l="48083" t="48830" r="31929" b="31417"/>
          <a:stretch/>
        </p:blipFill>
        <p:spPr bwMode="auto">
          <a:xfrm>
            <a:off x="427015" y="1825625"/>
            <a:ext cx="3759974" cy="2447992"/>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4408371" y="1530417"/>
            <a:ext cx="7122694" cy="4726004"/>
          </a:xfrm>
        </p:spPr>
        <p:txBody>
          <a:bodyPr>
            <a:normAutofit fontScale="62500" lnSpcReduction="20000"/>
          </a:bodyPr>
          <a:lstStyle/>
          <a:p>
            <a:pPr marL="0" indent="0">
              <a:buNone/>
            </a:pPr>
            <a:r>
              <a:rPr lang="bg-BG" dirty="0"/>
              <a:t>При отварянето на секция 13. Е-ДЕКЛАРАЦИИ ще се визуализира прозорец с електронни </a:t>
            </a:r>
            <a:r>
              <a:rPr lang="bg-BG" dirty="0" smtClean="0"/>
              <a:t>декларации и формуляри: </a:t>
            </a:r>
            <a:r>
              <a:rPr lang="bg-BG" dirty="0"/>
              <a:t>Декларация при кандидатстване (Приложение 1 към Условията), Декларация за спазване на изискванията по т. т. 19 и 21 от Рамка за държавна помощ за научни изследвания, развитие и иновации (Приложение 2 към Условията) и Формуляр за самооценка на принципа за ненанасяне на значителни вреди (DNSH)-меки мерки и Формуляр за самооценка на принципа за ненанасяне на значителни вреди (DNSH)- инфраструктурни инвестиционни проекти – закупуване на оборудване, които се попълват, взависимост от планираните дейности. </a:t>
            </a:r>
          </a:p>
          <a:p>
            <a:pPr marL="0" indent="0">
              <a:buNone/>
            </a:pPr>
            <a:r>
              <a:rPr lang="bg-BG" dirty="0"/>
              <a:t>Е-Декларациите се попълват, </a:t>
            </a:r>
            <a:r>
              <a:rPr lang="bg-BG" b="1" dirty="0"/>
              <a:t>в случай че предложението за изпълнение на </a:t>
            </a:r>
            <a:r>
              <a:rPr lang="bg-BG" b="1" dirty="0" smtClean="0"/>
              <a:t>инвестицията</a:t>
            </a:r>
            <a:r>
              <a:rPr lang="bg-BG" dirty="0" smtClean="0"/>
              <a:t> </a:t>
            </a:r>
            <a:r>
              <a:rPr lang="bg-BG" b="1" dirty="0"/>
              <a:t>се подава с валиден КЕП на официалния представляващ кандидата</a:t>
            </a:r>
            <a:r>
              <a:rPr lang="bg-BG" dirty="0"/>
              <a:t>, като в този случай декларираната информация се потвърждава в секция 13. Е-декларации за всяка от посочените декларации посредством отбелязване в кутийката „потвърждавам“ (оградена в червен кръг на снимката на екрана).</a:t>
            </a:r>
          </a:p>
          <a:p>
            <a:pPr marL="0" indent="0">
              <a:buNone/>
            </a:pPr>
            <a:r>
              <a:rPr lang="bg-BG" b="1" dirty="0"/>
              <a:t>В случай че предложението за изпълнение на инвестиция се подава с валиден КЕП на оправомощено лице, </a:t>
            </a:r>
            <a:r>
              <a:rPr lang="bg-BG" dirty="0"/>
              <a:t>се избира един от следните варианти: </a:t>
            </a:r>
          </a:p>
          <a:p>
            <a:r>
              <a:rPr lang="bg-BG" i="1" u="sng" dirty="0"/>
              <a:t>Вариант 1:</a:t>
            </a:r>
            <a:endParaRPr lang="bg-BG" dirty="0"/>
          </a:p>
          <a:p>
            <a:pPr marL="0" indent="0">
              <a:buNone/>
            </a:pPr>
            <a:r>
              <a:rPr lang="bg-BG" dirty="0"/>
              <a:t>Декларацията се датира и подписва на хартиен носител от лицето, официално представляващо кандидата и вписано в Регистър Булстат. След попълването, подписването и поставянето на дата на хартиения носител, декларацията следва да се сканира и да се прикачи към Формуляра за кандидатстване в Информационната система за ПВУ ИСУН 2020.</a:t>
            </a:r>
          </a:p>
          <a:p>
            <a:r>
              <a:rPr lang="bg-BG" i="1" u="sng" dirty="0"/>
              <a:t>Вариант 2:</a:t>
            </a:r>
            <a:endParaRPr lang="bg-BG" dirty="0"/>
          </a:p>
          <a:p>
            <a:pPr marL="0" indent="0">
              <a:buNone/>
            </a:pPr>
            <a:r>
              <a:rPr lang="bg-BG" dirty="0"/>
              <a:t>Декларацията може да бъде подписана с валиден КЕП на лицето, официално представляващо кандидата и вписано в Регистър Булстат (</a:t>
            </a:r>
            <a:r>
              <a:rPr lang="bg-BG" b="1" dirty="0"/>
              <a:t>не е допустимо подписване от упълномощени лица</a:t>
            </a:r>
            <a:r>
              <a:rPr lang="bg-BG" dirty="0"/>
              <a:t>), и прикачена към Формуляра за кандидатстване в Информационната система за ПВУ ИСУН 2020. В случай че е възприет този подход, декларацията следва да бъде подписана с валиден КЕП на локалния компютър, като е препоръчително подписването да е чрез </a:t>
            </a:r>
            <a:r>
              <a:rPr lang="en-US" dirty="0"/>
              <a:t>attached signature</a:t>
            </a:r>
            <a:r>
              <a:rPr lang="bg-BG" dirty="0"/>
              <a:t> – файл и подпис в един документ (подписът да се съдържа в документа).</a:t>
            </a:r>
          </a:p>
          <a:p>
            <a:endParaRPr lang="bg-BG" dirty="0"/>
          </a:p>
        </p:txBody>
      </p:sp>
    </p:spTree>
    <p:extLst>
      <p:ext uri="{BB962C8B-B14F-4D97-AF65-F5344CB8AC3E}">
        <p14:creationId xmlns:p14="http://schemas.microsoft.com/office/powerpoint/2010/main" val="3284455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624110"/>
            <a:ext cx="9790111" cy="1280890"/>
          </a:xfrm>
        </p:spPr>
        <p:txBody>
          <a:bodyPr>
            <a:normAutofit fontScale="90000"/>
          </a:bodyPr>
          <a:lstStyle/>
          <a:p>
            <a:r>
              <a:rPr lang="bg-BG" sz="1800" dirty="0" smtClean="0"/>
              <a:t>За попълване на двата формуляра следва да се избере текста в синьо „Декларирам, че“. Обръщаме </a:t>
            </a:r>
            <a:r>
              <a:rPr lang="bg-BG" sz="1800" dirty="0"/>
              <a:t>внимание, че </a:t>
            </a:r>
            <a:r>
              <a:rPr lang="bg-BG" sz="1800" dirty="0" smtClean="0"/>
              <a:t>в десните полета е посочен максимален брой символи (до 2500 символа), но има ограничение и за минимален. Тук е възможно системата да покаже, че има грешка „</a:t>
            </a:r>
            <a:r>
              <a:rPr lang="bg-BG" sz="1800" i="1" dirty="0" smtClean="0"/>
              <a:t>Декларация „Формуляр за самооценка“ от секция „Е-декларации“ съдържа невалидни данни</a:t>
            </a:r>
            <a:r>
              <a:rPr lang="bg-BG" sz="1800" dirty="0" smtClean="0"/>
              <a:t>“.</a:t>
            </a:r>
            <a:endParaRPr lang="bg-BG" sz="1800" dirty="0"/>
          </a:p>
        </p:txBody>
      </p:sp>
      <p:pic>
        <p:nvPicPr>
          <p:cNvPr id="8" name="Content Placeholder 7"/>
          <p:cNvPicPr>
            <a:picLocks noGrp="1"/>
          </p:cNvPicPr>
          <p:nvPr>
            <p:ph sz="half" idx="1"/>
          </p:nvPr>
        </p:nvPicPr>
        <p:blipFill rotWithShape="1">
          <a:blip r:embed="rId2"/>
          <a:srcRect l="19137" t="29201" r="20104" b="44151"/>
          <a:stretch/>
        </p:blipFill>
        <p:spPr bwMode="auto">
          <a:xfrm>
            <a:off x="1000125" y="2126222"/>
            <a:ext cx="5667708" cy="1798078"/>
          </a:xfrm>
          <a:prstGeom prst="rect">
            <a:avLst/>
          </a:prstGeom>
          <a:ln>
            <a:noFill/>
          </a:ln>
          <a:extLst>
            <a:ext uri="{53640926-AAD7-44D8-BBD7-CCE9431645EC}">
              <a14:shadowObscured xmlns:a14="http://schemas.microsoft.com/office/drawing/2010/main"/>
            </a:ext>
          </a:extLst>
        </p:spPr>
      </p:pic>
      <p:sp>
        <p:nvSpPr>
          <p:cNvPr id="9" name="Content Placeholder 8"/>
          <p:cNvSpPr>
            <a:spLocks noGrp="1"/>
          </p:cNvSpPr>
          <p:nvPr>
            <p:ph sz="half" idx="2"/>
          </p:nvPr>
        </p:nvSpPr>
        <p:spPr/>
        <p:txBody>
          <a:bodyPr/>
          <a:lstStyle/>
          <a:p>
            <a:endParaRPr lang="bg-BG"/>
          </a:p>
        </p:txBody>
      </p:sp>
      <p:pic>
        <p:nvPicPr>
          <p:cNvPr id="10" name="Picture 9"/>
          <p:cNvPicPr/>
          <p:nvPr/>
        </p:nvPicPr>
        <p:blipFill rotWithShape="1">
          <a:blip r:embed="rId3"/>
          <a:srcRect l="17861" t="10489" r="18669" b="5595"/>
          <a:stretch/>
        </p:blipFill>
        <p:spPr bwMode="auto">
          <a:xfrm>
            <a:off x="7190747" y="2126221"/>
            <a:ext cx="4313864" cy="3388753"/>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526650" y="4325508"/>
            <a:ext cx="5112689" cy="1569660"/>
          </a:xfrm>
          <a:prstGeom prst="rect">
            <a:avLst/>
          </a:prstGeom>
          <a:noFill/>
        </p:spPr>
        <p:txBody>
          <a:bodyPr wrap="square" rtlCol="0">
            <a:spAutoFit/>
          </a:bodyPr>
          <a:lstStyle/>
          <a:p>
            <a:r>
              <a:rPr lang="bg-BG" sz="1600" b="1" dirty="0" smtClean="0">
                <a:solidFill>
                  <a:srgbClr val="C00000"/>
                </a:solidFill>
              </a:rPr>
              <a:t>Преди да попълвате декларациите електронно, моля запознайте се с формулярите </a:t>
            </a:r>
            <a:r>
              <a:rPr lang="ru-RU" sz="1600" b="1" dirty="0" smtClean="0">
                <a:solidFill>
                  <a:srgbClr val="C00000"/>
                </a:solidFill>
              </a:rPr>
              <a:t>за </a:t>
            </a:r>
            <a:r>
              <a:rPr lang="ru-RU" sz="1600" b="1" dirty="0">
                <a:solidFill>
                  <a:srgbClr val="C00000"/>
                </a:solidFill>
              </a:rPr>
              <a:t>самооценка относно съблюдаване на принципа за ненанасяне на значителни </a:t>
            </a:r>
            <a:r>
              <a:rPr lang="ru-RU" sz="1600" b="1" dirty="0" smtClean="0">
                <a:solidFill>
                  <a:srgbClr val="C00000"/>
                </a:solidFill>
              </a:rPr>
              <a:t>вреди, които се съдържат в папка «Документи за попълване»</a:t>
            </a:r>
            <a:endParaRPr lang="en-GB" sz="1600" b="1" dirty="0">
              <a:solidFill>
                <a:srgbClr val="C00000"/>
              </a:solidFill>
            </a:endParaRPr>
          </a:p>
        </p:txBody>
      </p:sp>
    </p:spTree>
    <p:extLst>
      <p:ext uri="{BB962C8B-B14F-4D97-AF65-F5344CB8AC3E}">
        <p14:creationId xmlns:p14="http://schemas.microsoft.com/office/powerpoint/2010/main" val="832343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9924" y="387499"/>
            <a:ext cx="8402855" cy="5632311"/>
          </a:xfrm>
          <a:prstGeom prst="rect">
            <a:avLst/>
          </a:prstGeom>
        </p:spPr>
        <p:txBody>
          <a:bodyPr wrap="square">
            <a:spAutoFit/>
          </a:bodyPr>
          <a:lstStyle/>
          <a:p>
            <a:pPr indent="450215" algn="just">
              <a:lnSpc>
                <a:spcPct val="150000"/>
              </a:lnSpc>
              <a:spcAft>
                <a:spcPts val="0"/>
              </a:spcAft>
            </a:pPr>
            <a:r>
              <a:rPr lang="bg-BG" sz="1600" dirty="0">
                <a:latin typeface="Times New Roman" panose="02020603050405020304" pitchFamily="18" charset="0"/>
                <a:ea typeface="Times New Roman" panose="02020603050405020304" pitchFamily="18" charset="0"/>
              </a:rPr>
              <a:t>След като попълните всички полета на Формуляра за кандидатстване, може да го проверите за допуснати грешки, като използвате бутон „Провери формуляра за грешки“, който се визуализира в долната средна част на екрана.</a:t>
            </a:r>
          </a:p>
          <a:p>
            <a:pPr indent="450215" algn="just">
              <a:lnSpc>
                <a:spcPct val="150000"/>
              </a:lnSpc>
              <a:spcAft>
                <a:spcPts val="0"/>
              </a:spcAft>
            </a:pPr>
            <a:r>
              <a:rPr lang="bg-BG" sz="1600" dirty="0">
                <a:latin typeface="Times New Roman" panose="02020603050405020304" pitchFamily="18" charset="0"/>
                <a:ea typeface="Times New Roman" panose="02020603050405020304" pitchFamily="18" charset="0"/>
              </a:rPr>
              <a:t>Системата ще провери формуляра и ще </a:t>
            </a:r>
            <a:r>
              <a:rPr lang="bg-BG" sz="1600" dirty="0" smtClean="0">
                <a:latin typeface="Times New Roman" panose="02020603050405020304" pitchFamily="18" charset="0"/>
                <a:ea typeface="Times New Roman" panose="02020603050405020304" pitchFamily="18" charset="0"/>
              </a:rPr>
              <a:t>покаже </a:t>
            </a:r>
            <a:r>
              <a:rPr lang="bg-BG" sz="1600" dirty="0">
                <a:latin typeface="Times New Roman" panose="02020603050405020304" pitchFamily="18" charset="0"/>
                <a:ea typeface="Times New Roman" panose="02020603050405020304" pitchFamily="18" charset="0"/>
              </a:rPr>
              <a:t>допуснатите от Вас грешки, при неговото попълване (ако има такива). Трябва да се върнете във всички полета на формуляра, в които Информационната система за Механизма ИСУН 2020 е идентифицирала грешка и да я отстраните.  Всяко поле от съответната секция от Формуляра, в което има допусната грешка, се оцветява в „</a:t>
            </a:r>
            <a:r>
              <a:rPr lang="bg-BG" sz="1600" dirty="0">
                <a:solidFill>
                  <a:srgbClr val="FF0000"/>
                </a:solidFill>
                <a:latin typeface="Times New Roman" panose="02020603050405020304" pitchFamily="18" charset="0"/>
                <a:ea typeface="Times New Roman" panose="02020603050405020304" pitchFamily="18" charset="0"/>
              </a:rPr>
              <a:t>червена рамка</a:t>
            </a:r>
            <a:r>
              <a:rPr lang="bg-BG" sz="1600" dirty="0">
                <a:latin typeface="Times New Roman" panose="02020603050405020304" pitchFamily="18" charset="0"/>
                <a:ea typeface="Times New Roman" panose="02020603050405020304" pitchFamily="18" charset="0"/>
              </a:rPr>
              <a:t>“. </a:t>
            </a:r>
          </a:p>
          <a:p>
            <a:pPr indent="450215" algn="just">
              <a:lnSpc>
                <a:spcPct val="150000"/>
              </a:lnSpc>
              <a:spcAft>
                <a:spcPts val="0"/>
              </a:spcAft>
            </a:pPr>
            <a:r>
              <a:rPr lang="bg-BG" sz="1600" b="1" dirty="0">
                <a:latin typeface="Times New Roman" panose="02020603050405020304" pitchFamily="18" charset="0"/>
                <a:ea typeface="Times New Roman" panose="02020603050405020304" pitchFamily="18" charset="0"/>
              </a:rPr>
              <a:t>Моля имайте предвид, че ако не отстраните допуснатите </a:t>
            </a:r>
            <a:r>
              <a:rPr lang="bg-BG" sz="1600" b="1" dirty="0" smtClean="0">
                <a:latin typeface="Times New Roman" panose="02020603050405020304" pitchFamily="18" charset="0"/>
                <a:ea typeface="Times New Roman" panose="02020603050405020304" pitchFamily="18" charset="0"/>
              </a:rPr>
              <a:t>грешки маркирани в червено, </a:t>
            </a:r>
            <a:r>
              <a:rPr lang="bg-BG" sz="1600" b="1" dirty="0">
                <a:latin typeface="Times New Roman" panose="02020603050405020304" pitchFamily="18" charset="0"/>
                <a:ea typeface="Times New Roman" panose="02020603050405020304" pitchFamily="18" charset="0"/>
              </a:rPr>
              <a:t>системата няма да Ви разреши да подадете предложението си за изпълнение на инвестиция</a:t>
            </a:r>
            <a:r>
              <a:rPr lang="bg-BG" sz="1600" b="1" dirty="0" smtClean="0">
                <a:latin typeface="Times New Roman" panose="02020603050405020304" pitchFamily="18" charset="0"/>
                <a:ea typeface="Times New Roman" panose="02020603050405020304" pitchFamily="18" charset="0"/>
              </a:rPr>
              <a:t>!</a:t>
            </a:r>
          </a:p>
          <a:p>
            <a:pPr indent="450215" algn="just">
              <a:lnSpc>
                <a:spcPct val="150000"/>
              </a:lnSpc>
              <a:spcAft>
                <a:spcPts val="0"/>
              </a:spcAft>
            </a:pPr>
            <a:r>
              <a:rPr lang="bg-BG" sz="1600" b="1" dirty="0" smtClean="0">
                <a:latin typeface="Times New Roman" panose="02020603050405020304" pitchFamily="18" charset="0"/>
                <a:ea typeface="Times New Roman" panose="02020603050405020304" pitchFamily="18" charset="0"/>
              </a:rPr>
              <a:t>Отново обръщаме внимание – </a:t>
            </a:r>
            <a:r>
              <a:rPr lang="bg-BG" sz="1600" b="1" dirty="0" smtClean="0">
                <a:solidFill>
                  <a:srgbClr val="FF0000"/>
                </a:solidFill>
                <a:latin typeface="Times New Roman" panose="02020603050405020304" pitchFamily="18" charset="0"/>
                <a:ea typeface="Times New Roman" panose="02020603050405020304" pitchFamily="18" charset="0"/>
              </a:rPr>
              <a:t>не чакайте последния ден за попълване и подаване на Вашето проектно предложение</a:t>
            </a:r>
            <a:r>
              <a:rPr lang="bg-BG" sz="1600" b="1" dirty="0" smtClean="0">
                <a:latin typeface="Times New Roman" panose="02020603050405020304" pitchFamily="18" charset="0"/>
                <a:ea typeface="Times New Roman" panose="02020603050405020304" pitchFamily="18" charset="0"/>
              </a:rPr>
              <a:t>!</a:t>
            </a:r>
            <a:endParaRPr lang="bg-BG" sz="1600" dirty="0">
              <a:latin typeface="Times New Roman" panose="02020603050405020304" pitchFamily="18" charset="0"/>
              <a:ea typeface="Times New Roman" panose="02020603050405020304" pitchFamily="18" charset="0"/>
            </a:endParaRPr>
          </a:p>
          <a:p>
            <a:pPr indent="450215" algn="just">
              <a:lnSpc>
                <a:spcPct val="150000"/>
              </a:lnSpc>
              <a:spcAft>
                <a:spcPts val="0"/>
              </a:spcAft>
            </a:pPr>
            <a:r>
              <a:rPr lang="bg-BG" sz="1600" b="1" dirty="0">
                <a:latin typeface="Times New Roman" panose="02020603050405020304" pitchFamily="18" charset="0"/>
                <a:ea typeface="Times New Roman" panose="02020603050405020304" pitchFamily="18" charset="0"/>
              </a:rPr>
              <a:t>След като сте проверили формуляра за грешки, трябва да прикачите всички приложения към формуляра. </a:t>
            </a:r>
            <a:endParaRPr lang="bg-BG" sz="1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213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0238" y="132404"/>
            <a:ext cx="9752011" cy="1280890"/>
          </a:xfrm>
        </p:spPr>
        <p:txBody>
          <a:bodyPr>
            <a:normAutofit/>
          </a:bodyPr>
          <a:lstStyle/>
          <a:p>
            <a:r>
              <a:rPr lang="bg-BG" sz="2000" b="1" cap="all" dirty="0"/>
              <a:t>секция 14. Прикачени ЕЛЕКТРОННО ПОДПИСАНИ документи</a:t>
            </a:r>
            <a:r>
              <a:rPr lang="bg-BG" sz="2000" dirty="0"/>
              <a:t/>
            </a:r>
            <a:br>
              <a:rPr lang="bg-BG" sz="2000" dirty="0"/>
            </a:br>
            <a:endParaRPr lang="bg-BG" sz="2000" dirty="0"/>
          </a:p>
        </p:txBody>
      </p:sp>
      <p:sp>
        <p:nvSpPr>
          <p:cNvPr id="4" name="Content Placeholder 3"/>
          <p:cNvSpPr>
            <a:spLocks noGrp="1"/>
          </p:cNvSpPr>
          <p:nvPr>
            <p:ph sz="half" idx="2"/>
          </p:nvPr>
        </p:nvSpPr>
        <p:spPr>
          <a:xfrm>
            <a:off x="2441276" y="4507112"/>
            <a:ext cx="8373222" cy="2195613"/>
          </a:xfrm>
        </p:spPr>
        <p:txBody>
          <a:bodyPr>
            <a:normAutofit/>
          </a:bodyPr>
          <a:lstStyle/>
          <a:p>
            <a:pPr marL="0" indent="0">
              <a:buNone/>
            </a:pPr>
            <a:r>
              <a:rPr lang="bg-BG" dirty="0" smtClean="0">
                <a:latin typeface="Times New Roman" panose="02020603050405020304" pitchFamily="18" charset="0"/>
                <a:ea typeface="Times New Roman" panose="02020603050405020304" pitchFamily="18" charset="0"/>
              </a:rPr>
              <a:t>Максималният размер на всеки отделен файл към предложение за изпълнение на инвестиция, който се подава чрез системата, е </a:t>
            </a:r>
            <a:r>
              <a:rPr lang="bg-BG" dirty="0" smtClean="0">
                <a:solidFill>
                  <a:srgbClr val="FF0000"/>
                </a:solidFill>
                <a:latin typeface="Times New Roman" panose="02020603050405020304" pitchFamily="18" charset="0"/>
                <a:ea typeface="Times New Roman" panose="02020603050405020304" pitchFamily="18" charset="0"/>
              </a:rPr>
              <a:t>2 ГБ</a:t>
            </a:r>
            <a:r>
              <a:rPr lang="bg-BG" dirty="0" smtClean="0">
                <a:latin typeface="Times New Roman" panose="02020603050405020304" pitchFamily="18" charset="0"/>
                <a:ea typeface="Times New Roman" panose="02020603050405020304" pitchFamily="18" charset="0"/>
              </a:rPr>
              <a:t>, като препоръчваме документите да бъдат сканирани при минимална резолюция, така че да бъдат четими, но да се облекчи времето за зареждане и съответно сваляне на файла от оценителната комисия.</a:t>
            </a:r>
            <a:r>
              <a:rPr lang="en-US" dirty="0" smtClean="0">
                <a:latin typeface="Times New Roman" panose="02020603050405020304" pitchFamily="18" charset="0"/>
                <a:ea typeface="Times New Roman" panose="02020603050405020304" pitchFamily="18" charset="0"/>
              </a:rPr>
              <a:t> </a:t>
            </a:r>
            <a:endParaRPr lang="bg-BG" dirty="0" smtClean="0">
              <a:latin typeface="Times New Roman" panose="02020603050405020304" pitchFamily="18" charset="0"/>
              <a:ea typeface="Times New Roman" panose="02020603050405020304" pitchFamily="18" charset="0"/>
            </a:endParaRPr>
          </a:p>
          <a:p>
            <a:pPr marL="0" indent="0">
              <a:buNone/>
            </a:pPr>
            <a:r>
              <a:rPr lang="bg-BG" b="1" dirty="0" smtClean="0">
                <a:latin typeface="Times New Roman" panose="02020603050405020304" pitchFamily="18" charset="0"/>
                <a:ea typeface="Times New Roman" panose="02020603050405020304" pitchFamily="18" charset="0"/>
              </a:rPr>
              <a:t>Документите се сканират единствено във формат </a:t>
            </a:r>
            <a:r>
              <a:rPr lang="bg-BG" b="1" dirty="0" smtClean="0">
                <a:solidFill>
                  <a:srgbClr val="FF0000"/>
                </a:solidFill>
                <a:latin typeface="Times New Roman" panose="02020603050405020304" pitchFamily="18" charset="0"/>
                <a:ea typeface="Times New Roman" panose="02020603050405020304" pitchFamily="18" charset="0"/>
              </a:rPr>
              <a:t>.</a:t>
            </a:r>
            <a:r>
              <a:rPr lang="en-US" b="1" dirty="0" smtClean="0">
                <a:solidFill>
                  <a:srgbClr val="FF0000"/>
                </a:solidFill>
                <a:latin typeface="Times New Roman" panose="02020603050405020304" pitchFamily="18" charset="0"/>
                <a:ea typeface="Times New Roman" panose="02020603050405020304" pitchFamily="18" charset="0"/>
              </a:rPr>
              <a:t>pdf</a:t>
            </a:r>
            <a:endParaRPr lang="bg-BG" b="1" dirty="0" smtClean="0">
              <a:latin typeface="Times New Roman" panose="02020603050405020304" pitchFamily="18" charset="0"/>
              <a:ea typeface="Times New Roman" panose="02020603050405020304" pitchFamily="18" charset="0"/>
            </a:endParaRPr>
          </a:p>
          <a:p>
            <a:pPr marL="0" indent="0">
              <a:buNone/>
            </a:pPr>
            <a:endParaRPr lang="bg-B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139" y="757943"/>
            <a:ext cx="9288581" cy="3636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02894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153" y="1427728"/>
            <a:ext cx="10072714" cy="4507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a:spLocks noGrp="1"/>
          </p:cNvSpPr>
          <p:nvPr>
            <p:ph type="title"/>
          </p:nvPr>
        </p:nvSpPr>
        <p:spPr>
          <a:xfrm>
            <a:off x="1683589" y="261800"/>
            <a:ext cx="9752011" cy="1280890"/>
          </a:xfrm>
        </p:spPr>
        <p:txBody>
          <a:bodyPr>
            <a:normAutofit/>
          </a:bodyPr>
          <a:lstStyle/>
          <a:p>
            <a:r>
              <a:rPr lang="bg-BG" sz="2000" b="1" cap="all" dirty="0"/>
              <a:t>секция 14. Прикачени ЕЛЕКТРОННО ПОДПИСАНИ документи</a:t>
            </a:r>
            <a:r>
              <a:rPr lang="bg-BG" sz="2000" dirty="0"/>
              <a:t/>
            </a:r>
            <a:br>
              <a:rPr lang="bg-BG" sz="2000" dirty="0"/>
            </a:br>
            <a:endParaRPr lang="bg-BG" sz="2000" dirty="0"/>
          </a:p>
        </p:txBody>
      </p:sp>
    </p:spTree>
    <p:extLst>
      <p:ext uri="{BB962C8B-B14F-4D97-AF65-F5344CB8AC3E}">
        <p14:creationId xmlns:p14="http://schemas.microsoft.com/office/powerpoint/2010/main" val="2475737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7999" y="2551837"/>
            <a:ext cx="6353175" cy="1200329"/>
          </a:xfrm>
          <a:prstGeom prst="rect">
            <a:avLst/>
          </a:prstGeom>
        </p:spPr>
        <p:txBody>
          <a:bodyPr wrap="square">
            <a:spAutoFit/>
          </a:bodyPr>
          <a:lstStyle/>
          <a:p>
            <a:r>
              <a:rPr lang="bg-BG" sz="2400" dirty="0" smtClean="0">
                <a:solidFill>
                  <a:srgbClr val="FF0000"/>
                </a:solidFill>
              </a:rPr>
              <a:t>Не забравяйте</a:t>
            </a:r>
            <a:r>
              <a:rPr lang="bg-BG" sz="2400" dirty="0" smtClean="0"/>
              <a:t>,че</a:t>
            </a:r>
            <a:r>
              <a:rPr lang="bg-BG" sz="2400" dirty="0" smtClean="0">
                <a:solidFill>
                  <a:srgbClr val="FF0000"/>
                </a:solidFill>
              </a:rPr>
              <a:t> </a:t>
            </a:r>
            <a:r>
              <a:rPr lang="bg-BG" sz="2400" dirty="0" smtClean="0"/>
              <a:t>системата не извършва автоматично записване на данните във формуляра в профила Ви. </a:t>
            </a:r>
            <a:endParaRPr lang="en-US" sz="2400" dirty="0"/>
          </a:p>
        </p:txBody>
      </p:sp>
    </p:spTree>
    <p:extLst>
      <p:ext uri="{BB962C8B-B14F-4D97-AF65-F5344CB8AC3E}">
        <p14:creationId xmlns:p14="http://schemas.microsoft.com/office/powerpoint/2010/main" val="2512404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4457" y="2026373"/>
            <a:ext cx="9198881" cy="1754326"/>
          </a:xfrm>
          <a:prstGeom prst="rect">
            <a:avLst/>
          </a:prstGeom>
          <a:noFill/>
        </p:spPr>
        <p:txBody>
          <a:bodyPr wrap="square" rtlCol="0">
            <a:spAutoFit/>
          </a:bodyPr>
          <a:lstStyle/>
          <a:p>
            <a:r>
              <a:rPr lang="bg-BG" dirty="0" smtClean="0"/>
              <a:t>Надяваме се, че сме били полезни.</a:t>
            </a:r>
          </a:p>
          <a:p>
            <a:endParaRPr lang="bg-BG" dirty="0" smtClean="0"/>
          </a:p>
          <a:p>
            <a:r>
              <a:rPr lang="bg-BG" dirty="0" smtClean="0"/>
              <a:t>Подробно </a:t>
            </a:r>
            <a:r>
              <a:rPr lang="bg-BG" dirty="0"/>
              <a:t>описание на стъпките може да намерите и в РЪКОВОДСТВО ЗА РАБОТА СЪС СИСТЕМАТА на следния интернет адрес: </a:t>
            </a:r>
            <a:r>
              <a:rPr lang="bg-BG" u="sng" dirty="0">
                <a:hlinkClick r:id="rId2"/>
              </a:rPr>
              <a:t>https://eumis2020.government.bg/</a:t>
            </a:r>
            <a:r>
              <a:rPr lang="bg-BG" dirty="0"/>
              <a:t> .</a:t>
            </a:r>
          </a:p>
          <a:p>
            <a:endParaRPr lang="bg-BG" dirty="0"/>
          </a:p>
        </p:txBody>
      </p:sp>
    </p:spTree>
    <p:extLst>
      <p:ext uri="{BB962C8B-B14F-4D97-AF65-F5344CB8AC3E}">
        <p14:creationId xmlns:p14="http://schemas.microsoft.com/office/powerpoint/2010/main" val="213303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075" y="624110"/>
            <a:ext cx="10360403" cy="1280890"/>
          </a:xfrm>
        </p:spPr>
        <p:txBody>
          <a:bodyPr/>
          <a:lstStyle/>
          <a:p>
            <a:r>
              <a:rPr lang="bg-BG" b="1" dirty="0" smtClean="0"/>
              <a:t>Секции във формуляра за кандидатстване</a:t>
            </a:r>
            <a:endParaRPr lang="bg-BG" b="1" dirty="0"/>
          </a:p>
        </p:txBody>
      </p:sp>
      <p:sp>
        <p:nvSpPr>
          <p:cNvPr id="4" name="Content Placeholder 3"/>
          <p:cNvSpPr>
            <a:spLocks noGrp="1"/>
          </p:cNvSpPr>
          <p:nvPr>
            <p:ph sz="half" idx="2"/>
          </p:nvPr>
        </p:nvSpPr>
        <p:spPr/>
        <p:txBody>
          <a:bodyPr>
            <a:normAutofit fontScale="92500" lnSpcReduction="10000"/>
          </a:bodyPr>
          <a:lstStyle/>
          <a:p>
            <a:pPr marL="0" indent="0">
              <a:buNone/>
            </a:pPr>
            <a:r>
              <a:rPr lang="bg-BG" sz="1800" dirty="0" smtClean="0"/>
              <a:t>Уеб </a:t>
            </a:r>
            <a:r>
              <a:rPr lang="bg-BG" sz="1800" dirty="0"/>
              <a:t>базираният Формуляр за кандидатстване по процедура „Финансиране на научноизследователски проекти в областта на зелените и цифровите технологии</a:t>
            </a:r>
            <a:r>
              <a:rPr lang="bg-BG" sz="1800" dirty="0" smtClean="0"/>
              <a:t>“ съдържа 14 секции. </a:t>
            </a:r>
          </a:p>
          <a:p>
            <a:pPr marL="0" indent="0">
              <a:buNone/>
            </a:pPr>
            <a:r>
              <a:rPr lang="bg-BG" sz="1800" dirty="0" smtClean="0"/>
              <a:t>С </a:t>
            </a:r>
            <a:r>
              <a:rPr lang="bg-BG" sz="1800" dirty="0"/>
              <a:t>оглед на облекчаване на кандидатите при попълване на Формуляра за кандидатстване, СНД предварително е въвела информация, където е приложимо. Тази информация ще се визуализира автоматично за </a:t>
            </a:r>
            <a:r>
              <a:rPr lang="bg-BG" sz="1800" dirty="0" smtClean="0"/>
              <a:t>Вас </a:t>
            </a:r>
            <a:r>
              <a:rPr lang="bg-BG" sz="1800" dirty="0"/>
              <a:t>и няма да се налага </a:t>
            </a:r>
            <a:r>
              <a:rPr lang="bg-BG" sz="1800" dirty="0" smtClean="0"/>
              <a:t> </a:t>
            </a:r>
            <a:r>
              <a:rPr lang="bg-BG" sz="1800" dirty="0"/>
              <a:t>да </a:t>
            </a:r>
            <a:r>
              <a:rPr lang="bg-BG" sz="1800" dirty="0" smtClean="0"/>
              <a:t>извършвате </a:t>
            </a:r>
            <a:r>
              <a:rPr lang="bg-BG" sz="1800" dirty="0"/>
              <a:t>каквито и да било промени.</a:t>
            </a:r>
          </a:p>
          <a:p>
            <a:endParaRPr lang="bg-BG" dirty="0"/>
          </a:p>
          <a:p>
            <a:endParaRPr lang="bg-BG" dirty="0"/>
          </a:p>
        </p:txBody>
      </p:sp>
      <p:pic>
        <p:nvPicPr>
          <p:cNvPr id="6" name="Content Placeholder 5"/>
          <p:cNvPicPr>
            <a:picLocks noGrp="1"/>
          </p:cNvPicPr>
          <p:nvPr>
            <p:ph sz="half" idx="1"/>
          </p:nvPr>
        </p:nvPicPr>
        <p:blipFill rotWithShape="1">
          <a:blip r:embed="rId2"/>
          <a:srcRect l="25519" t="20012" r="25389" b="4474"/>
          <a:stretch/>
        </p:blipFill>
        <p:spPr bwMode="auto">
          <a:xfrm>
            <a:off x="793969" y="1804382"/>
            <a:ext cx="6168893" cy="49151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73341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076" y="533400"/>
            <a:ext cx="9583723" cy="631258"/>
          </a:xfrm>
        </p:spPr>
        <p:txBody>
          <a:bodyPr>
            <a:normAutofit/>
          </a:bodyPr>
          <a:lstStyle/>
          <a:p>
            <a:r>
              <a:rPr lang="bg-BG" sz="3200" b="1" dirty="0" smtClean="0"/>
              <a:t>Секция 1: Основни данни</a:t>
            </a:r>
            <a:endParaRPr lang="bg-BG" sz="3200" b="1" dirty="0"/>
          </a:p>
        </p:txBody>
      </p:sp>
      <p:pic>
        <p:nvPicPr>
          <p:cNvPr id="5" name="Content Placeholder 4"/>
          <p:cNvPicPr>
            <a:picLocks noGrp="1"/>
          </p:cNvPicPr>
          <p:nvPr>
            <p:ph sz="half" idx="1"/>
          </p:nvPr>
        </p:nvPicPr>
        <p:blipFill rotWithShape="1">
          <a:blip r:embed="rId2"/>
          <a:srcRect l="25225" t="16010" r="25672" b="12200"/>
          <a:stretch/>
        </p:blipFill>
        <p:spPr bwMode="auto">
          <a:xfrm>
            <a:off x="720754" y="1642832"/>
            <a:ext cx="5177589" cy="4967286"/>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6561937" y="2117870"/>
            <a:ext cx="5181600" cy="4673628"/>
          </a:xfrm>
        </p:spPr>
        <p:txBody>
          <a:bodyPr>
            <a:normAutofit fontScale="62500" lnSpcReduction="20000"/>
          </a:bodyPr>
          <a:lstStyle/>
          <a:p>
            <a:pPr lvl="0"/>
            <a:r>
              <a:rPr lang="bg-BG" b="1" dirty="0"/>
              <a:t>Наименование на проектното предложение </a:t>
            </a:r>
            <a:r>
              <a:rPr lang="bg-BG" b="1" dirty="0" smtClean="0"/>
              <a:t>– </a:t>
            </a:r>
            <a:r>
              <a:rPr lang="bg-BG" dirty="0" smtClean="0"/>
              <a:t>попълва се на </a:t>
            </a:r>
            <a:r>
              <a:rPr lang="bg-BG" dirty="0"/>
              <a:t>български и на английски </a:t>
            </a:r>
            <a:r>
              <a:rPr lang="bg-BG" dirty="0" smtClean="0"/>
              <a:t>език;</a:t>
            </a:r>
            <a:endParaRPr lang="bg-BG" dirty="0"/>
          </a:p>
          <a:p>
            <a:pPr lvl="0"/>
            <a:r>
              <a:rPr lang="bg-BG" b="1" dirty="0"/>
              <a:t>Срок на изпълнение, месеци</a:t>
            </a:r>
            <a:r>
              <a:rPr lang="bg-BG" dirty="0"/>
              <a:t>. При определянето на продължителността на предложението за изпълнение на инвестиция следва да имате предвид посочената съгласно т. 13 от Условията за кандидатстване максимална продължителност на </a:t>
            </a:r>
            <a:r>
              <a:rPr lang="bg-BG" dirty="0" smtClean="0"/>
              <a:t>дейностите, а именно до </a:t>
            </a:r>
            <a:r>
              <a:rPr lang="bg-BG" b="1" i="1" dirty="0" smtClean="0"/>
              <a:t>30.05.2026 г. </a:t>
            </a:r>
            <a:r>
              <a:rPr lang="bg-BG" i="1" dirty="0"/>
              <a:t>В </a:t>
            </a:r>
            <a:r>
              <a:rPr lang="bg-BG" i="1" dirty="0" smtClean="0"/>
              <a:t>случай, </a:t>
            </a:r>
            <a:r>
              <a:rPr lang="bg-BG" i="1" dirty="0"/>
              <a:t>че </a:t>
            </a:r>
            <a:r>
              <a:rPr lang="bg-BG" i="1" dirty="0" smtClean="0"/>
              <a:t>въведете </a:t>
            </a:r>
            <a:r>
              <a:rPr lang="bg-BG" i="1" dirty="0"/>
              <a:t>продължителност, по-голяма от </a:t>
            </a:r>
            <a:r>
              <a:rPr lang="bg-BG" i="1" dirty="0" smtClean="0"/>
              <a:t>максимално заложената от 19 месеца, </a:t>
            </a:r>
            <a:r>
              <a:rPr lang="bg-BG" i="1" dirty="0"/>
              <a:t>системата автоматично ще я промени на продължителността, която отговаря на максимално определената за процедурата. </a:t>
            </a:r>
            <a:endParaRPr lang="bg-BG" dirty="0"/>
          </a:p>
          <a:p>
            <a:pPr lvl="0"/>
            <a:r>
              <a:rPr lang="bg-BG" b="1" dirty="0"/>
              <a:t>Местонахождение (Място на изпълнение на проекта) </a:t>
            </a:r>
            <a:r>
              <a:rPr lang="bg-BG" dirty="0" smtClean="0"/>
              <a:t>– избирате </a:t>
            </a:r>
            <a:r>
              <a:rPr lang="bg-BG" dirty="0"/>
              <a:t>релевантната за </a:t>
            </a:r>
            <a:r>
              <a:rPr lang="bg-BG" dirty="0" smtClean="0"/>
              <a:t>Вас </a:t>
            </a:r>
            <a:r>
              <a:rPr lang="bg-BG" dirty="0"/>
              <a:t>опция</a:t>
            </a:r>
            <a:r>
              <a:rPr lang="bg-BG" dirty="0" smtClean="0"/>
              <a:t>. </a:t>
            </a:r>
          </a:p>
          <a:p>
            <a:pPr lvl="0"/>
            <a:r>
              <a:rPr lang="bg-BG" b="1" dirty="0" smtClean="0"/>
              <a:t>ДДС </a:t>
            </a:r>
            <a:r>
              <a:rPr lang="bg-BG" b="1" dirty="0"/>
              <a:t>е допустим разход по проекта</a:t>
            </a:r>
            <a:r>
              <a:rPr lang="bg-BG" dirty="0"/>
              <a:t> - </a:t>
            </a:r>
            <a:r>
              <a:rPr lang="bg-BG" dirty="0" smtClean="0"/>
              <a:t>ДА;</a:t>
            </a:r>
            <a:endParaRPr lang="bg-BG" dirty="0"/>
          </a:p>
          <a:p>
            <a:pPr lvl="0"/>
            <a:r>
              <a:rPr lang="bg-BG" b="1" dirty="0"/>
              <a:t>Кратко описание на проектното предложение</a:t>
            </a:r>
            <a:r>
              <a:rPr lang="bg-BG" dirty="0"/>
              <a:t> – направете кратко резюме на предложението за изпълнение на инвестиция на български и на английски език. Попълването на двете полета е задължително! </a:t>
            </a:r>
            <a:endParaRPr lang="bg-BG" dirty="0" smtClean="0"/>
          </a:p>
          <a:p>
            <a:pPr lvl="0"/>
            <a:r>
              <a:rPr lang="bg-BG" b="1" dirty="0" smtClean="0"/>
              <a:t>Цел/и </a:t>
            </a:r>
            <a:r>
              <a:rPr lang="bg-BG" b="1" dirty="0"/>
              <a:t>на проектното предложение</a:t>
            </a:r>
            <a:r>
              <a:rPr lang="bg-BG" dirty="0"/>
              <a:t> – опишете </a:t>
            </a:r>
            <a:r>
              <a:rPr lang="bg-BG" dirty="0" smtClean="0"/>
              <a:t>целите </a:t>
            </a:r>
            <a:r>
              <a:rPr lang="bg-BG" dirty="0"/>
              <a:t>на Вашето предложение за изпълнение на инвестиция, като се съобразите с целта на процедурата, описана в т. 4 на Условията за кандидатстване. В  това поле трябва да опишете съответствието на проекта с общата цел на процедурата, както и връзката ѝ с предвидените резултати. </a:t>
            </a:r>
            <a:r>
              <a:rPr lang="bg-BG" dirty="0" smtClean="0"/>
              <a:t>Аргументирайте </a:t>
            </a:r>
            <a:r>
              <a:rPr lang="bg-BG" dirty="0"/>
              <a:t>как целта на проекта допринася за повишаване на иновационния капацитет на БАН и активното участие на Академията в националната научноизследователска и иновационна екосистема с оглед на ускоряване на икономическата трансформация на страната</a:t>
            </a:r>
            <a:r>
              <a:rPr lang="bg-BG" dirty="0" smtClean="0"/>
              <a:t>.</a:t>
            </a:r>
            <a:endParaRPr lang="bg-BG" dirty="0"/>
          </a:p>
        </p:txBody>
      </p:sp>
      <p:sp>
        <p:nvSpPr>
          <p:cNvPr id="3" name="TextBox 2"/>
          <p:cNvSpPr txBox="1"/>
          <p:nvPr/>
        </p:nvSpPr>
        <p:spPr>
          <a:xfrm>
            <a:off x="6795810" y="1190357"/>
            <a:ext cx="5065990" cy="461665"/>
          </a:xfrm>
          <a:prstGeom prst="rect">
            <a:avLst/>
          </a:prstGeom>
          <a:noFill/>
        </p:spPr>
        <p:txBody>
          <a:bodyPr wrap="square" rtlCol="0">
            <a:spAutoFit/>
          </a:bodyPr>
          <a:lstStyle/>
          <a:p>
            <a:r>
              <a:rPr lang="bg-BG" sz="1200" b="1" dirty="0" smtClean="0">
                <a:solidFill>
                  <a:schemeClr val="accent3">
                    <a:lumMod val="75000"/>
                  </a:schemeClr>
                </a:solidFill>
              </a:rPr>
              <a:t>Попълват се белите полета, които могат да се разширяват от десния долен ъгъл за по-добра видимост на текста в полето.</a:t>
            </a:r>
            <a:endParaRPr lang="en-US" sz="1200" b="1" dirty="0">
              <a:solidFill>
                <a:schemeClr val="accent3">
                  <a:lumMod val="75000"/>
                </a:schemeClr>
              </a:solidFill>
            </a:endParaRPr>
          </a:p>
        </p:txBody>
      </p:sp>
    </p:spTree>
    <p:extLst>
      <p:ext uri="{BB962C8B-B14F-4D97-AF65-F5344CB8AC3E}">
        <p14:creationId xmlns:p14="http://schemas.microsoft.com/office/powerpoint/2010/main" val="2112613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pPr marL="0" indent="0">
              <a:buNone/>
            </a:pPr>
            <a:r>
              <a:rPr lang="bg-BG" dirty="0" smtClean="0"/>
              <a:t>Важно: </a:t>
            </a:r>
          </a:p>
          <a:p>
            <a:pPr marL="0" indent="0">
              <a:buNone/>
            </a:pPr>
            <a:r>
              <a:rPr lang="bg-BG" dirty="0" smtClean="0"/>
              <a:t>Навсякъде в този формуляр, в полетата, в които има обозначена ‚стрелка надолу‘ се отваря падащо меню, от което избирате релевантната за Вашия случай опция.</a:t>
            </a:r>
          </a:p>
          <a:p>
            <a:endParaRPr lang="bg-BG" dirty="0"/>
          </a:p>
        </p:txBody>
      </p:sp>
      <p:pic>
        <p:nvPicPr>
          <p:cNvPr id="7" name="Content Placeholder 6"/>
          <p:cNvPicPr>
            <a:picLocks noGrp="1"/>
          </p:cNvPicPr>
          <p:nvPr>
            <p:ph sz="half" idx="1"/>
          </p:nvPr>
        </p:nvPicPr>
        <p:blipFill rotWithShape="1">
          <a:blip r:embed="rId2"/>
          <a:srcRect l="25673" t="16543" r="25386" b="12204"/>
          <a:stretch/>
        </p:blipFill>
        <p:spPr bwMode="auto">
          <a:xfrm>
            <a:off x="1434517" y="1275069"/>
            <a:ext cx="5578679" cy="53690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4257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976" y="323850"/>
            <a:ext cx="9799636" cy="857250"/>
          </a:xfrm>
        </p:spPr>
        <p:txBody>
          <a:bodyPr>
            <a:normAutofit/>
          </a:bodyPr>
          <a:lstStyle/>
          <a:p>
            <a:r>
              <a:rPr lang="bg-BG" sz="3200" b="1" cap="all" dirty="0"/>
              <a:t>секция 2. Данни за кандидата </a:t>
            </a:r>
            <a:endParaRPr lang="bg-BG" sz="3200" dirty="0"/>
          </a:p>
        </p:txBody>
      </p:sp>
      <p:sp>
        <p:nvSpPr>
          <p:cNvPr id="4" name="Content Placeholder 3"/>
          <p:cNvSpPr>
            <a:spLocks noGrp="1"/>
          </p:cNvSpPr>
          <p:nvPr>
            <p:ph sz="half" idx="2"/>
          </p:nvPr>
        </p:nvSpPr>
        <p:spPr>
          <a:xfrm>
            <a:off x="7190747" y="1350627"/>
            <a:ext cx="4755176" cy="5310231"/>
          </a:xfrm>
        </p:spPr>
        <p:txBody>
          <a:bodyPr>
            <a:normAutofit fontScale="47500" lnSpcReduction="20000"/>
          </a:bodyPr>
          <a:lstStyle/>
          <a:p>
            <a:pPr marL="0" indent="0">
              <a:buNone/>
            </a:pPr>
            <a:r>
              <a:rPr lang="bg-BG" b="1" dirty="0"/>
              <a:t>В тази  секция следва да попълните актуални регистрационни данни. </a:t>
            </a:r>
            <a:endParaRPr lang="bg-BG" dirty="0"/>
          </a:p>
          <a:p>
            <a:pPr lvl="0"/>
            <a:r>
              <a:rPr lang="bg-BG" b="1" dirty="0" smtClean="0"/>
              <a:t>Булстат/ЕИК</a:t>
            </a:r>
            <a:r>
              <a:rPr lang="bg-BG" dirty="0" smtClean="0"/>
              <a:t> </a:t>
            </a:r>
            <a:r>
              <a:rPr lang="bg-BG" dirty="0"/>
              <a:t>– от падащото меню изберете опцията Булстат;</a:t>
            </a:r>
          </a:p>
          <a:p>
            <a:pPr lvl="0"/>
            <a:r>
              <a:rPr lang="bg-BG" b="1" dirty="0"/>
              <a:t>Номер</a:t>
            </a:r>
            <a:r>
              <a:rPr lang="bg-BG" dirty="0"/>
              <a:t> – в полето запишете </a:t>
            </a:r>
            <a:r>
              <a:rPr lang="bg-BG" dirty="0" smtClean="0"/>
              <a:t>Булстат </a:t>
            </a:r>
            <a:r>
              <a:rPr lang="bg-BG" dirty="0"/>
              <a:t>номера на кандидата;</a:t>
            </a:r>
          </a:p>
          <a:p>
            <a:pPr lvl="0"/>
            <a:r>
              <a:rPr lang="bg-BG" b="1" dirty="0" smtClean="0"/>
              <a:t>Пълно </a:t>
            </a:r>
            <a:r>
              <a:rPr lang="bg-BG" b="1" dirty="0"/>
              <a:t>наименование на </a:t>
            </a:r>
            <a:r>
              <a:rPr lang="bg-BG" b="1" dirty="0" smtClean="0"/>
              <a:t>български и английски </a:t>
            </a:r>
            <a:r>
              <a:rPr lang="bg-BG" b="1" dirty="0"/>
              <a:t>език</a:t>
            </a:r>
            <a:r>
              <a:rPr lang="bg-BG" dirty="0"/>
              <a:t> </a:t>
            </a:r>
          </a:p>
          <a:p>
            <a:pPr lvl="0"/>
            <a:r>
              <a:rPr lang="bg-BG" b="1" dirty="0"/>
              <a:t>Тип на организацията</a:t>
            </a:r>
            <a:r>
              <a:rPr lang="bg-BG" dirty="0"/>
              <a:t> – от падащото меню изберете </a:t>
            </a:r>
            <a:r>
              <a:rPr lang="bg-BG" dirty="0" smtClean="0"/>
              <a:t>зададения тип на организация </a:t>
            </a:r>
            <a:endParaRPr lang="bg-BG" dirty="0"/>
          </a:p>
          <a:p>
            <a:pPr lvl="0"/>
            <a:r>
              <a:rPr lang="bg-BG" b="1" dirty="0"/>
              <a:t>Вид организация</a:t>
            </a:r>
            <a:r>
              <a:rPr lang="bg-BG" dirty="0"/>
              <a:t> – от падащото меню изберете </a:t>
            </a:r>
            <a:r>
              <a:rPr lang="bg-BG" dirty="0" smtClean="0"/>
              <a:t>зададения вид (звено на БАН);</a:t>
            </a:r>
            <a:endParaRPr lang="bg-BG" dirty="0"/>
          </a:p>
          <a:p>
            <a:pPr lvl="0"/>
            <a:r>
              <a:rPr lang="bg-BG" b="1" dirty="0"/>
              <a:t>Публично правна/частно-правна организация</a:t>
            </a:r>
            <a:r>
              <a:rPr lang="bg-BG" dirty="0"/>
              <a:t> – изберете „Публично правна“;</a:t>
            </a:r>
          </a:p>
          <a:p>
            <a:pPr lvl="0"/>
            <a:r>
              <a:rPr lang="bg-BG" b="1" dirty="0" smtClean="0"/>
              <a:t>Седалище </a:t>
            </a:r>
            <a:r>
              <a:rPr lang="bg-BG" b="1" dirty="0"/>
              <a:t>(Държава и населено място)</a:t>
            </a:r>
            <a:r>
              <a:rPr lang="bg-BG" dirty="0"/>
              <a:t> </a:t>
            </a:r>
            <a:r>
              <a:rPr lang="bg-BG" dirty="0" smtClean="0"/>
              <a:t>– данни според </a:t>
            </a:r>
            <a:r>
              <a:rPr lang="bg-BG" dirty="0"/>
              <a:t>Регистър Булстат;</a:t>
            </a:r>
          </a:p>
          <a:p>
            <a:pPr lvl="0"/>
            <a:r>
              <a:rPr lang="bg-BG" b="1" dirty="0" smtClean="0"/>
              <a:t>Адрес </a:t>
            </a:r>
            <a:r>
              <a:rPr lang="bg-BG" b="1" dirty="0"/>
              <a:t>на управление</a:t>
            </a:r>
            <a:r>
              <a:rPr lang="bg-BG" dirty="0"/>
              <a:t> – </a:t>
            </a:r>
            <a:r>
              <a:rPr lang="bg-BG" dirty="0" smtClean="0"/>
              <a:t>попъвате адреса на управление;</a:t>
            </a:r>
            <a:endParaRPr lang="bg-BG" dirty="0"/>
          </a:p>
          <a:p>
            <a:pPr marL="0" indent="0">
              <a:buNone/>
            </a:pPr>
            <a:r>
              <a:rPr lang="bg-BG" dirty="0"/>
              <a:t>В случай че </a:t>
            </a:r>
            <a:r>
              <a:rPr lang="bg-BG" b="1" dirty="0"/>
              <a:t>адресът на управление съвпада с адреса за кореспонденция</a:t>
            </a:r>
            <a:r>
              <a:rPr lang="bg-BG" dirty="0"/>
              <a:t>, натиснете </a:t>
            </a:r>
            <a:r>
              <a:rPr lang="bg-BG" dirty="0" smtClean="0"/>
              <a:t>„</a:t>
            </a:r>
            <a:r>
              <a:rPr lang="bg-BG" b="1" dirty="0"/>
              <a:t>Копирай в Адрес за кореспонденция</a:t>
            </a:r>
            <a:r>
              <a:rPr lang="bg-BG" dirty="0"/>
              <a:t>“ и системата автоматично ще пренесе данните. В случай че адресите не съвпадат, попълнете данните, свързани с адреса за кореспонденция на кандидата.</a:t>
            </a:r>
          </a:p>
          <a:p>
            <a:pPr lvl="0"/>
            <a:r>
              <a:rPr lang="bg-BG" b="1" dirty="0"/>
              <a:t>E-mail</a:t>
            </a:r>
            <a:r>
              <a:rPr lang="bg-BG" dirty="0"/>
              <a:t>: Адресът на електронната поща се попълва автоматично от профила на </a:t>
            </a:r>
            <a:r>
              <a:rPr lang="bg-BG" dirty="0" smtClean="0"/>
              <a:t>кандидата;</a:t>
            </a:r>
          </a:p>
          <a:p>
            <a:pPr lvl="0"/>
            <a:r>
              <a:rPr lang="bg-BG" dirty="0" smtClean="0"/>
              <a:t>Попълнете</a:t>
            </a:r>
            <a:r>
              <a:rPr lang="bg-BG" b="1" dirty="0" smtClean="0"/>
              <a:t> Телефонен номер 1</a:t>
            </a:r>
            <a:r>
              <a:rPr lang="bg-BG" dirty="0" smtClean="0"/>
              <a:t>  и </a:t>
            </a:r>
            <a:r>
              <a:rPr lang="bg-BG" b="1" dirty="0" smtClean="0"/>
              <a:t>Телефонен </a:t>
            </a:r>
            <a:r>
              <a:rPr lang="bg-BG" b="1" dirty="0"/>
              <a:t>номер </a:t>
            </a:r>
            <a:r>
              <a:rPr lang="bg-BG" b="1" dirty="0" smtClean="0"/>
              <a:t>2</a:t>
            </a:r>
            <a:r>
              <a:rPr lang="bg-BG" dirty="0" smtClean="0"/>
              <a:t>;</a:t>
            </a:r>
            <a:endParaRPr lang="bg-BG" dirty="0"/>
          </a:p>
          <a:p>
            <a:pPr lvl="0"/>
            <a:r>
              <a:rPr lang="bg-BG" b="1" dirty="0" smtClean="0"/>
              <a:t>Име </a:t>
            </a:r>
            <a:r>
              <a:rPr lang="bg-BG" b="1" dirty="0"/>
              <a:t>на лицето, представляващо организацията</a:t>
            </a:r>
            <a:r>
              <a:rPr lang="bg-BG" dirty="0"/>
              <a:t> – впишете имената на лицето, което представлява организацията;</a:t>
            </a:r>
          </a:p>
          <a:p>
            <a:pPr lvl="0"/>
            <a:r>
              <a:rPr lang="bg-BG" b="1" dirty="0"/>
              <a:t>Лице за контакти</a:t>
            </a:r>
            <a:r>
              <a:rPr lang="bg-BG" dirty="0"/>
              <a:t> – посочете имената на определеното лице за контакти по проекта;</a:t>
            </a:r>
          </a:p>
          <a:p>
            <a:pPr lvl="0"/>
            <a:r>
              <a:rPr lang="bg-BG" b="1" dirty="0"/>
              <a:t>Телефон на лицето за контакти</a:t>
            </a:r>
            <a:r>
              <a:rPr lang="bg-BG" dirty="0"/>
              <a:t> </a:t>
            </a:r>
            <a:r>
              <a:rPr lang="bg-BG" dirty="0" smtClean="0"/>
              <a:t>– попълнете</a:t>
            </a:r>
            <a:r>
              <a:rPr lang="bg-BG" dirty="0"/>
              <a:t>, </a:t>
            </a:r>
            <a:r>
              <a:rPr lang="bg-BG" dirty="0" smtClean="0"/>
              <a:t>като е желателно да </a:t>
            </a:r>
            <a:r>
              <a:rPr lang="bg-BG" dirty="0"/>
              <a:t>се посочи мобилен телефон;</a:t>
            </a:r>
          </a:p>
          <a:p>
            <a:pPr lvl="0"/>
            <a:r>
              <a:rPr lang="bg-BG" b="1" dirty="0"/>
              <a:t>E-mail на лицето за контакти</a:t>
            </a:r>
            <a:r>
              <a:rPr lang="bg-BG" dirty="0"/>
              <a:t> – </a:t>
            </a:r>
            <a:r>
              <a:rPr lang="bg-BG" dirty="0" smtClean="0"/>
              <a:t>посочете </a:t>
            </a:r>
            <a:r>
              <a:rPr lang="en-US" dirty="0" smtClean="0"/>
              <a:t>e-mail </a:t>
            </a:r>
            <a:r>
              <a:rPr lang="bg-BG" dirty="0" smtClean="0"/>
              <a:t>на лицето за контакти;</a:t>
            </a:r>
            <a:endParaRPr lang="bg-BG" dirty="0"/>
          </a:p>
          <a:p>
            <a:pPr lvl="0"/>
            <a:r>
              <a:rPr lang="bg-BG" b="1" dirty="0"/>
              <a:t>Допълнително описание</a:t>
            </a:r>
            <a:r>
              <a:rPr lang="bg-BG" dirty="0"/>
              <a:t>: полето не е задължително</a:t>
            </a:r>
          </a:p>
          <a:p>
            <a:endParaRPr lang="bg-BG" dirty="0"/>
          </a:p>
        </p:txBody>
      </p:sp>
      <p:pic>
        <p:nvPicPr>
          <p:cNvPr id="6" name="Content Placeholder 5"/>
          <p:cNvPicPr>
            <a:picLocks noGrp="1"/>
          </p:cNvPicPr>
          <p:nvPr>
            <p:ph sz="half" idx="1"/>
          </p:nvPr>
        </p:nvPicPr>
        <p:blipFill rotWithShape="1">
          <a:blip r:embed="rId2"/>
          <a:srcRect l="28975" t="10940" r="28532" b="12212"/>
          <a:stretch/>
        </p:blipFill>
        <p:spPr bwMode="auto">
          <a:xfrm>
            <a:off x="1059984" y="1350627"/>
            <a:ext cx="5902878" cy="52095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097353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1650" y="365125"/>
            <a:ext cx="9582150" cy="549275"/>
          </a:xfrm>
        </p:spPr>
        <p:txBody>
          <a:bodyPr>
            <a:normAutofit/>
          </a:bodyPr>
          <a:lstStyle/>
          <a:p>
            <a:r>
              <a:rPr lang="bg-BG" sz="2400" b="1" cap="all" dirty="0"/>
              <a:t>секция 3. Данни за ПАРТНЬОРИ </a:t>
            </a:r>
            <a:endParaRPr lang="bg-BG" sz="2400" dirty="0"/>
          </a:p>
        </p:txBody>
      </p:sp>
      <p:pic>
        <p:nvPicPr>
          <p:cNvPr id="5" name="Content Placeholder 4"/>
          <p:cNvPicPr>
            <a:picLocks noGrp="1"/>
          </p:cNvPicPr>
          <p:nvPr>
            <p:ph sz="half" idx="1"/>
          </p:nvPr>
        </p:nvPicPr>
        <p:blipFill rotWithShape="1">
          <a:blip r:embed="rId2"/>
          <a:srcRect l="28564" t="20812" r="28728" b="70648"/>
          <a:stretch/>
        </p:blipFill>
        <p:spPr bwMode="auto">
          <a:xfrm>
            <a:off x="838200" y="1534215"/>
            <a:ext cx="5017316" cy="582820"/>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7190746" y="2126222"/>
            <a:ext cx="4579007" cy="3777622"/>
          </a:xfrm>
        </p:spPr>
        <p:txBody>
          <a:bodyPr>
            <a:normAutofit/>
          </a:bodyPr>
          <a:lstStyle/>
          <a:p>
            <a:pPr marL="0" indent="0">
              <a:buNone/>
            </a:pPr>
            <a:r>
              <a:rPr lang="bg-BG" dirty="0"/>
              <a:t>В тази  секция следва да попълните актуални регистрационни данни за партньор/ите, като следвате указанията за попълване на секция 2. </a:t>
            </a:r>
          </a:p>
          <a:p>
            <a:pPr marL="0" indent="0">
              <a:buNone/>
            </a:pPr>
            <a:r>
              <a:rPr lang="ru-RU" dirty="0" smtClean="0"/>
              <a:t>Допустими партньори са само научни  </a:t>
            </a:r>
            <a:r>
              <a:rPr lang="ru-RU" dirty="0"/>
              <a:t>звена на </a:t>
            </a:r>
            <a:r>
              <a:rPr lang="ru-RU" dirty="0" smtClean="0"/>
              <a:t>БАН.</a:t>
            </a:r>
          </a:p>
          <a:p>
            <a:pPr marL="0" indent="0">
              <a:buNone/>
            </a:pPr>
            <a:r>
              <a:rPr lang="ru-RU" dirty="0"/>
              <a:t>Допускат се до два партньора </a:t>
            </a:r>
            <a:r>
              <a:rPr lang="ru-RU" dirty="0" smtClean="0"/>
              <a:t> </a:t>
            </a:r>
            <a:r>
              <a:rPr lang="ru-RU" dirty="0"/>
              <a:t>за проектно </a:t>
            </a:r>
            <a:r>
              <a:rPr lang="ru-RU" dirty="0" smtClean="0"/>
              <a:t>предложение. </a:t>
            </a:r>
            <a:r>
              <a:rPr lang="ru-RU" dirty="0"/>
              <a:t>	</a:t>
            </a:r>
          </a:p>
          <a:p>
            <a:pPr marL="0" indent="0">
              <a:buNone/>
            </a:pPr>
            <a:r>
              <a:rPr lang="ru-RU" dirty="0"/>
              <a:t>	</a:t>
            </a:r>
          </a:p>
          <a:p>
            <a:endParaRPr lang="bg-BG" dirty="0"/>
          </a:p>
        </p:txBody>
      </p:sp>
      <p:pic>
        <p:nvPicPr>
          <p:cNvPr id="6" name="Picture 5"/>
          <p:cNvPicPr/>
          <p:nvPr/>
        </p:nvPicPr>
        <p:blipFill rotWithShape="1">
          <a:blip r:embed="rId3"/>
          <a:srcRect l="28525" t="7738" r="28686" b="15941"/>
          <a:stretch/>
        </p:blipFill>
        <p:spPr bwMode="auto">
          <a:xfrm>
            <a:off x="838199" y="2281793"/>
            <a:ext cx="5017317" cy="40602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5463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19123" y="1587177"/>
            <a:ext cx="6896663" cy="3785652"/>
          </a:xfrm>
          <a:prstGeom prst="rect">
            <a:avLst/>
          </a:prstGeom>
        </p:spPr>
        <p:txBody>
          <a:bodyPr wrap="square">
            <a:spAutoFit/>
          </a:bodyPr>
          <a:lstStyle/>
          <a:p>
            <a:r>
              <a:rPr lang="bg-BG" sz="2400" b="1" dirty="0" smtClean="0">
                <a:solidFill>
                  <a:srgbClr val="FF0000"/>
                </a:solidFill>
              </a:rPr>
              <a:t>Не забравяйте! </a:t>
            </a:r>
          </a:p>
          <a:p>
            <a:endParaRPr lang="bg-BG" sz="2400" b="1" dirty="0" smtClean="0">
              <a:solidFill>
                <a:srgbClr val="FF0000"/>
              </a:solidFill>
            </a:endParaRPr>
          </a:p>
          <a:p>
            <a:r>
              <a:rPr lang="bg-BG" sz="2400" dirty="0" smtClean="0"/>
              <a:t>Системата </a:t>
            </a:r>
            <a:r>
              <a:rPr lang="bg-BG" sz="2400" dirty="0"/>
              <a:t>не извършва автоматично записване на формуляра в профила </a:t>
            </a:r>
            <a:r>
              <a:rPr lang="bg-BG" sz="2400" dirty="0" smtClean="0"/>
              <a:t>Ви.</a:t>
            </a:r>
          </a:p>
          <a:p>
            <a:endParaRPr lang="bg-BG" sz="2400" dirty="0"/>
          </a:p>
          <a:p>
            <a:r>
              <a:rPr lang="bg-BG" sz="2400" dirty="0" smtClean="0"/>
              <a:t>Ето защо е необходимо  </a:t>
            </a:r>
            <a:r>
              <a:rPr lang="bg-BG" sz="2400" dirty="0"/>
              <a:t>периодично да избирате командата „Запис на формуляра в системата“ в долната лява част на </a:t>
            </a:r>
            <a:r>
              <a:rPr lang="bg-BG" sz="2400" dirty="0" smtClean="0"/>
              <a:t>екрана (най-добре след попълване на всяка една от секциите).</a:t>
            </a:r>
            <a:endParaRPr lang="en-US" sz="2400" dirty="0"/>
          </a:p>
        </p:txBody>
      </p:sp>
    </p:spTree>
    <p:extLst>
      <p:ext uri="{BB962C8B-B14F-4D97-AF65-F5344CB8AC3E}">
        <p14:creationId xmlns:p14="http://schemas.microsoft.com/office/powerpoint/2010/main" val="24504692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470" y="24292"/>
            <a:ext cx="9709367" cy="392632"/>
          </a:xfrm>
        </p:spPr>
        <p:txBody>
          <a:bodyPr>
            <a:normAutofit/>
          </a:bodyPr>
          <a:lstStyle/>
          <a:p>
            <a:r>
              <a:rPr lang="bg-BG" sz="1600" b="1" cap="all" dirty="0"/>
              <a:t>секция 4. План за изпълнение/ Дейности по проекта</a:t>
            </a:r>
            <a:endParaRPr lang="bg-BG" sz="1600" dirty="0"/>
          </a:p>
        </p:txBody>
      </p:sp>
      <p:pic>
        <p:nvPicPr>
          <p:cNvPr id="5" name="Content Placeholder 4"/>
          <p:cNvPicPr>
            <a:picLocks noGrp="1"/>
          </p:cNvPicPr>
          <p:nvPr>
            <p:ph sz="half" idx="1"/>
          </p:nvPr>
        </p:nvPicPr>
        <p:blipFill rotWithShape="1">
          <a:blip r:embed="rId2"/>
          <a:srcRect l="28549" t="11474" r="29323" b="77026"/>
          <a:stretch/>
        </p:blipFill>
        <p:spPr bwMode="auto">
          <a:xfrm>
            <a:off x="747234" y="2595223"/>
            <a:ext cx="4012668" cy="773196"/>
          </a:xfrm>
          <a:prstGeom prst="rect">
            <a:avLst/>
          </a:prstGeom>
          <a:ln>
            <a:noFill/>
          </a:ln>
          <a:extLst>
            <a:ext uri="{53640926-AAD7-44D8-BBD7-CCE9431645EC}">
              <a14:shadowObscured xmlns:a14="http://schemas.microsoft.com/office/drawing/2010/main"/>
            </a:ext>
          </a:extLst>
        </p:spPr>
      </p:pic>
      <p:sp>
        <p:nvSpPr>
          <p:cNvPr id="4" name="Content Placeholder 3"/>
          <p:cNvSpPr>
            <a:spLocks noGrp="1"/>
          </p:cNvSpPr>
          <p:nvPr>
            <p:ph sz="half" idx="2"/>
          </p:nvPr>
        </p:nvSpPr>
        <p:spPr>
          <a:xfrm>
            <a:off x="5688442" y="2438703"/>
            <a:ext cx="6417294" cy="4557320"/>
          </a:xfrm>
        </p:spPr>
        <p:txBody>
          <a:bodyPr>
            <a:noAutofit/>
          </a:bodyPr>
          <a:lstStyle/>
          <a:p>
            <a:r>
              <a:rPr lang="bg-BG" sz="1000" b="1" dirty="0" smtClean="0"/>
              <a:t>В </a:t>
            </a:r>
            <a:r>
              <a:rPr lang="bg-BG" sz="1000" b="1" dirty="0"/>
              <a:t>поле „Резултат“</a:t>
            </a:r>
            <a:r>
              <a:rPr lang="bg-BG" sz="1000" dirty="0"/>
              <a:t> се описват очакваните конкретни резултати от изпълнението на планираната дейност. </a:t>
            </a:r>
          </a:p>
          <a:p>
            <a:r>
              <a:rPr lang="bg-BG" sz="1000" dirty="0"/>
              <a:t>При попълването на тази секция от Формуляра </a:t>
            </a:r>
            <a:r>
              <a:rPr lang="bg-BG" sz="1000" dirty="0" smtClean="0"/>
              <a:t>трябва </a:t>
            </a:r>
            <a:r>
              <a:rPr lang="bg-BG" sz="1000" dirty="0"/>
              <a:t>да </a:t>
            </a:r>
            <a:r>
              <a:rPr lang="bg-BG" sz="1000" dirty="0" smtClean="0"/>
              <a:t>имате </a:t>
            </a:r>
            <a:r>
              <a:rPr lang="bg-BG" sz="1000" dirty="0"/>
              <a:t>предвид, че </a:t>
            </a:r>
            <a:r>
              <a:rPr lang="bg-BG" sz="1000" b="1" dirty="0"/>
              <a:t>Дейност 1 от Условията е</a:t>
            </a:r>
            <a:r>
              <a:rPr lang="bg-BG" sz="1000" dirty="0"/>
              <a:t> </a:t>
            </a:r>
            <a:r>
              <a:rPr lang="bg-BG" sz="1000" b="1" dirty="0"/>
              <a:t>ЗАДЪЛЖИТЕЛНА </a:t>
            </a:r>
            <a:r>
              <a:rPr lang="bg-BG" sz="1000" b="1" dirty="0" smtClean="0"/>
              <a:t>дейност, т.е. Всяко проектно предложение трябва да има минимум една дейност. </a:t>
            </a:r>
            <a:endParaRPr lang="bg-BG" sz="1000" dirty="0"/>
          </a:p>
          <a:p>
            <a:r>
              <a:rPr lang="bg-BG" sz="1000" dirty="0" smtClean="0"/>
              <a:t>В случай на финансиране на предложението Планът </a:t>
            </a:r>
            <a:r>
              <a:rPr lang="bg-BG" sz="1000" dirty="0"/>
              <a:t>за изпълнение на </a:t>
            </a:r>
            <a:r>
              <a:rPr lang="bg-BG" sz="1000" dirty="0" smtClean="0"/>
              <a:t>проекта/инвестицията се </a:t>
            </a:r>
            <a:r>
              <a:rPr lang="bg-BG" sz="1000" dirty="0"/>
              <a:t>генерира автоматично от системата на базата на информацията, която ще попълните </a:t>
            </a:r>
            <a:r>
              <a:rPr lang="bg-BG" sz="1000" dirty="0" smtClean="0"/>
              <a:t>в </a:t>
            </a:r>
            <a:r>
              <a:rPr lang="bg-BG" sz="1000" dirty="0"/>
              <a:t>секция 3 „План за изпълнение/Дейности по проекта” при подготовката и подаването </a:t>
            </a:r>
            <a:r>
              <a:rPr lang="bg-BG" sz="1000" dirty="0" smtClean="0"/>
              <a:t>на проектното предложение</a:t>
            </a:r>
            <a:endParaRPr lang="bg-BG" sz="1000" dirty="0"/>
          </a:p>
          <a:p>
            <a:pPr marL="0" indent="0">
              <a:buNone/>
            </a:pPr>
            <a:r>
              <a:rPr lang="bg-BG" sz="1000" dirty="0" smtClean="0"/>
              <a:t>За </a:t>
            </a:r>
            <a:r>
              <a:rPr lang="bg-BG" sz="1000" dirty="0"/>
              <a:t>всяка дейност е </a:t>
            </a:r>
            <a:r>
              <a:rPr lang="bg-BG" sz="1000" b="1" dirty="0"/>
              <a:t>задължително попълването на следните полета</a:t>
            </a:r>
            <a:r>
              <a:rPr lang="bg-BG" sz="1000" dirty="0"/>
              <a:t>: </a:t>
            </a:r>
          </a:p>
          <a:p>
            <a:pPr lvl="0"/>
            <a:r>
              <a:rPr lang="bg-BG" sz="1000" b="1" dirty="0">
                <a:solidFill>
                  <a:srgbClr val="FF0000"/>
                </a:solidFill>
              </a:rPr>
              <a:t>Организация, отговорна за изпълнението на дейността</a:t>
            </a:r>
            <a:r>
              <a:rPr lang="bg-BG" sz="1000" dirty="0">
                <a:solidFill>
                  <a:srgbClr val="FF0000"/>
                </a:solidFill>
              </a:rPr>
              <a:t> – на екрана автоматично се визуализира като </a:t>
            </a:r>
            <a:r>
              <a:rPr lang="bg-BG" sz="1000" dirty="0" smtClean="0">
                <a:solidFill>
                  <a:srgbClr val="FF0000"/>
                </a:solidFill>
              </a:rPr>
              <a:t>отговорна организация -  </a:t>
            </a:r>
            <a:r>
              <a:rPr lang="bg-BG" sz="1000" dirty="0">
                <a:solidFill>
                  <a:srgbClr val="FF0000"/>
                </a:solidFill>
              </a:rPr>
              <a:t>кандидатът. </a:t>
            </a:r>
          </a:p>
          <a:p>
            <a:pPr lvl="0"/>
            <a:r>
              <a:rPr lang="bg-BG" sz="1000" b="1" dirty="0" smtClean="0"/>
              <a:t>Месец </a:t>
            </a:r>
            <a:r>
              <a:rPr lang="bg-BG" sz="1000" b="1" dirty="0"/>
              <a:t>за стартиране на дейността</a:t>
            </a:r>
            <a:r>
              <a:rPr lang="bg-BG" sz="1000" dirty="0"/>
              <a:t> – </a:t>
            </a:r>
            <a:r>
              <a:rPr lang="bg-BG" sz="1000" dirty="0" smtClean="0"/>
              <a:t>посочете в </a:t>
            </a:r>
            <a:r>
              <a:rPr lang="bg-BG" sz="1000" dirty="0"/>
              <a:t>кой проектен месец се предвижда да стартира тази дейност (пример: 1-ви проектен месец</a:t>
            </a:r>
            <a:r>
              <a:rPr lang="bg-BG" sz="1000" dirty="0" smtClean="0"/>
              <a:t>). Имайте </a:t>
            </a:r>
            <a:r>
              <a:rPr lang="bg-BG" sz="1000" dirty="0"/>
              <a:t>предвид, че </a:t>
            </a:r>
            <a:r>
              <a:rPr lang="bg-BG" sz="1000" u="sng" dirty="0"/>
              <a:t>минимум една дейност следва да стартира от първи проектен месец</a:t>
            </a:r>
            <a:r>
              <a:rPr lang="bg-BG" sz="1000" dirty="0"/>
              <a:t>.</a:t>
            </a:r>
          </a:p>
          <a:p>
            <a:pPr lvl="0"/>
            <a:r>
              <a:rPr lang="bg-BG" sz="1000" b="1" dirty="0"/>
              <a:t>Продължителност на дейността</a:t>
            </a:r>
            <a:r>
              <a:rPr lang="bg-BG" sz="1000" dirty="0"/>
              <a:t> – посочват се брой месеци;</a:t>
            </a:r>
          </a:p>
          <a:p>
            <a:pPr lvl="0"/>
            <a:r>
              <a:rPr lang="bg-BG" sz="1000" b="1" dirty="0"/>
              <a:t>Полето „Стойност</a:t>
            </a:r>
            <a:r>
              <a:rPr lang="bg-BG" sz="1000" dirty="0"/>
              <a:t>” – стойността ще се визуализира автоматично след като се въведат разходите за съответната дейност в секция 6. „Бюджет (в лева)“, </a:t>
            </a:r>
            <a:r>
              <a:rPr lang="bg-BG" sz="1000" dirty="0" smtClean="0"/>
              <a:t>и чрез поле </a:t>
            </a:r>
            <a:r>
              <a:rPr lang="bg-BG" sz="1000" dirty="0"/>
              <a:t>„Детайли“ </a:t>
            </a:r>
            <a:r>
              <a:rPr lang="bg-BG" sz="1000" dirty="0" smtClean="0"/>
              <a:t>разходът се отнася към съответната дейност</a:t>
            </a:r>
            <a:endParaRPr lang="bg-BG" sz="1000" dirty="0"/>
          </a:p>
          <a:p>
            <a:r>
              <a:rPr lang="bg-BG" sz="1000" dirty="0"/>
              <a:t> </a:t>
            </a:r>
            <a:r>
              <a:rPr lang="bg-BG" sz="1000" b="1" dirty="0"/>
              <a:t>За да добавите следваща дейност </a:t>
            </a:r>
            <a:r>
              <a:rPr lang="bg-BG" sz="1000" dirty="0"/>
              <a:t>трябва да </a:t>
            </a:r>
            <a:r>
              <a:rPr lang="bg-BG" sz="1000" b="1" dirty="0"/>
              <a:t>натиснете бутона „Добави</a:t>
            </a:r>
            <a:r>
              <a:rPr lang="bg-BG" sz="1000" b="1" dirty="0" smtClean="0"/>
              <a:t>“</a:t>
            </a:r>
            <a:r>
              <a:rPr lang="bg-BG" sz="1000" dirty="0" smtClean="0"/>
              <a:t> и  повторете стъпките </a:t>
            </a:r>
            <a:r>
              <a:rPr lang="bg-BG" sz="1000" dirty="0"/>
              <a:t>отново</a:t>
            </a:r>
            <a:r>
              <a:rPr lang="bg-BG" sz="1000" dirty="0" smtClean="0"/>
              <a:t>.</a:t>
            </a:r>
            <a:endParaRPr lang="bg-BG" sz="1000" dirty="0"/>
          </a:p>
        </p:txBody>
      </p:sp>
      <p:pic>
        <p:nvPicPr>
          <p:cNvPr id="6" name="Picture 5"/>
          <p:cNvPicPr/>
          <p:nvPr/>
        </p:nvPicPr>
        <p:blipFill rotWithShape="1">
          <a:blip r:embed="rId3"/>
          <a:srcRect l="28678" t="11740" r="29124" b="39422"/>
          <a:stretch/>
        </p:blipFill>
        <p:spPr bwMode="auto">
          <a:xfrm>
            <a:off x="667721" y="3368419"/>
            <a:ext cx="4899870" cy="3489581"/>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667720" y="347912"/>
            <a:ext cx="11524279" cy="1938992"/>
          </a:xfrm>
          <a:prstGeom prst="rect">
            <a:avLst/>
          </a:prstGeom>
          <a:solidFill>
            <a:schemeClr val="tx2">
              <a:lumMod val="20000"/>
              <a:lumOff val="80000"/>
            </a:schemeClr>
          </a:solidFill>
        </p:spPr>
        <p:txBody>
          <a:bodyPr wrap="square" rtlCol="0">
            <a:spAutoFit/>
          </a:bodyPr>
          <a:lstStyle/>
          <a:p>
            <a:r>
              <a:rPr lang="bg-BG" sz="1200" b="1" dirty="0" smtClean="0">
                <a:solidFill>
                  <a:schemeClr val="accent3">
                    <a:lumMod val="75000"/>
                  </a:schemeClr>
                </a:solidFill>
              </a:rPr>
              <a:t>Допустимите категории дейности са описани в раздел 8.2. на условията за кандидатстване. </a:t>
            </a:r>
          </a:p>
          <a:p>
            <a:pPr marL="228600" indent="-228600">
              <a:buAutoNum type="arabicPeriod"/>
            </a:pPr>
            <a:r>
              <a:rPr lang="ru-RU" sz="1200" b="1" dirty="0" smtClean="0">
                <a:solidFill>
                  <a:schemeClr val="accent3">
                    <a:lumMod val="75000"/>
                  </a:schemeClr>
                </a:solidFill>
              </a:rPr>
              <a:t>Провеждане </a:t>
            </a:r>
            <a:r>
              <a:rPr lang="ru-RU" sz="1200" b="1" dirty="0">
                <a:solidFill>
                  <a:schemeClr val="accent3">
                    <a:lumMod val="75000"/>
                  </a:schemeClr>
                </a:solidFill>
              </a:rPr>
              <a:t>на независими </a:t>
            </a:r>
            <a:r>
              <a:rPr lang="ru-RU" sz="1200" b="1" dirty="0" smtClean="0">
                <a:solidFill>
                  <a:schemeClr val="accent3">
                    <a:lumMod val="75000"/>
                  </a:schemeClr>
                </a:solidFill>
              </a:rPr>
              <a:t>научни изследования</a:t>
            </a:r>
          </a:p>
          <a:p>
            <a:pPr marL="228600" indent="-228600">
              <a:buAutoNum type="arabicPeriod"/>
            </a:pPr>
            <a:r>
              <a:rPr lang="ru-RU" sz="1200" b="1" dirty="0" smtClean="0">
                <a:solidFill>
                  <a:schemeClr val="accent3">
                    <a:lumMod val="75000"/>
                  </a:schemeClr>
                </a:solidFill>
              </a:rPr>
              <a:t>Дейности</a:t>
            </a:r>
            <a:r>
              <a:rPr lang="ru-RU" sz="1200" b="1" dirty="0">
                <a:solidFill>
                  <a:schemeClr val="accent3">
                    <a:lumMod val="75000"/>
                  </a:schemeClr>
                </a:solidFill>
              </a:rPr>
              <a:t>, свързани с широко разпространение на резултатите </a:t>
            </a:r>
            <a:endParaRPr lang="ru-RU" sz="1200" b="1" dirty="0" smtClean="0">
              <a:solidFill>
                <a:schemeClr val="accent3">
                  <a:lumMod val="75000"/>
                </a:schemeClr>
              </a:solidFill>
            </a:endParaRPr>
          </a:p>
          <a:p>
            <a:pPr marL="228600" indent="-228600">
              <a:buAutoNum type="arabicPeriod"/>
            </a:pPr>
            <a:r>
              <a:rPr lang="ru-RU" sz="1200" b="1" dirty="0" smtClean="0">
                <a:solidFill>
                  <a:schemeClr val="accent3">
                    <a:lumMod val="75000"/>
                  </a:schemeClr>
                </a:solidFill>
              </a:rPr>
              <a:t>Дейности </a:t>
            </a:r>
            <a:r>
              <a:rPr lang="ru-RU" sz="1200" b="1" dirty="0">
                <a:solidFill>
                  <a:schemeClr val="accent3">
                    <a:lumMod val="75000"/>
                  </a:schemeClr>
                </a:solidFill>
              </a:rPr>
              <a:t>по трансфер на </a:t>
            </a:r>
            <a:r>
              <a:rPr lang="ru-RU" sz="1200" b="1" dirty="0" smtClean="0">
                <a:solidFill>
                  <a:schemeClr val="accent3">
                    <a:lumMod val="75000"/>
                  </a:schemeClr>
                </a:solidFill>
              </a:rPr>
              <a:t>знания</a:t>
            </a:r>
          </a:p>
          <a:p>
            <a:pPr marL="228600" indent="-228600">
              <a:buAutoNum type="arabicPeriod"/>
            </a:pPr>
            <a:r>
              <a:rPr lang="ru-RU" sz="1200" b="1" dirty="0" smtClean="0">
                <a:solidFill>
                  <a:schemeClr val="accent3">
                    <a:lumMod val="75000"/>
                  </a:schemeClr>
                </a:solidFill>
              </a:rPr>
              <a:t>Закупуване </a:t>
            </a:r>
            <a:r>
              <a:rPr lang="ru-RU" sz="1200" b="1" dirty="0">
                <a:solidFill>
                  <a:schemeClr val="accent3">
                    <a:lumMod val="75000"/>
                  </a:schemeClr>
                </a:solidFill>
              </a:rPr>
              <a:t>на </a:t>
            </a:r>
            <a:r>
              <a:rPr lang="ru-RU" sz="1200" b="1" dirty="0" smtClean="0">
                <a:solidFill>
                  <a:schemeClr val="accent3">
                    <a:lumMod val="75000"/>
                  </a:schemeClr>
                </a:solidFill>
              </a:rPr>
              <a:t> ДМА </a:t>
            </a:r>
            <a:r>
              <a:rPr lang="ru-RU" sz="1200" b="1" dirty="0">
                <a:solidFill>
                  <a:schemeClr val="accent3">
                    <a:lumMod val="75000"/>
                  </a:schemeClr>
                </a:solidFill>
              </a:rPr>
              <a:t>и </a:t>
            </a:r>
            <a:r>
              <a:rPr lang="ru-RU" sz="1200" b="1" dirty="0" smtClean="0">
                <a:solidFill>
                  <a:schemeClr val="accent3">
                    <a:lumMod val="75000"/>
                  </a:schemeClr>
                </a:solidFill>
              </a:rPr>
              <a:t>ДНА, </a:t>
            </a:r>
            <a:r>
              <a:rPr lang="ru-RU" sz="1200" b="1" dirty="0">
                <a:solidFill>
                  <a:schemeClr val="accent3">
                    <a:lumMod val="75000"/>
                  </a:schemeClr>
                </a:solidFill>
              </a:rPr>
              <a:t>както и на материали и консумативи, необходими за изпълнението на проекта</a:t>
            </a:r>
            <a:endParaRPr lang="bg-BG" sz="1200" b="1" dirty="0">
              <a:solidFill>
                <a:schemeClr val="accent3">
                  <a:lumMod val="75000"/>
                </a:schemeClr>
              </a:solidFill>
            </a:endParaRPr>
          </a:p>
          <a:p>
            <a:r>
              <a:rPr lang="ru-RU" sz="1200" b="1" dirty="0">
                <a:solidFill>
                  <a:schemeClr val="accent3">
                    <a:lumMod val="75000"/>
                  </a:schemeClr>
                </a:solidFill>
              </a:rPr>
              <a:t>5.	Дейности за организация и управление на проекта;</a:t>
            </a:r>
          </a:p>
          <a:p>
            <a:r>
              <a:rPr lang="ru-RU" sz="1200" b="1" dirty="0">
                <a:solidFill>
                  <a:schemeClr val="accent3">
                    <a:lumMod val="75000"/>
                  </a:schemeClr>
                </a:solidFill>
              </a:rPr>
              <a:t>6.	Дейности по информиране и публичност</a:t>
            </a:r>
          </a:p>
          <a:p>
            <a:endParaRPr lang="bg-BG" sz="1200" b="1" dirty="0" smtClean="0">
              <a:solidFill>
                <a:schemeClr val="accent3">
                  <a:lumMod val="75000"/>
                </a:schemeClr>
              </a:solidFill>
            </a:endParaRPr>
          </a:p>
          <a:p>
            <a:r>
              <a:rPr lang="bg-BG" sz="1200" b="1" dirty="0" smtClean="0">
                <a:solidFill>
                  <a:schemeClr val="accent3">
                    <a:lumMod val="75000"/>
                  </a:schemeClr>
                </a:solidFill>
              </a:rPr>
              <a:t>При </a:t>
            </a:r>
            <a:r>
              <a:rPr lang="bg-BG" sz="1200" b="1" dirty="0">
                <a:solidFill>
                  <a:schemeClr val="accent3">
                    <a:lumMod val="75000"/>
                  </a:schemeClr>
                </a:solidFill>
              </a:rPr>
              <a:t>кликване на зеленият бутон с плюс се отваря прозорец с полета за попълване на информация за дейността. </a:t>
            </a:r>
            <a:endParaRPr lang="bg-BG" sz="1200" b="1" dirty="0" smtClean="0">
              <a:solidFill>
                <a:schemeClr val="accent3">
                  <a:lumMod val="75000"/>
                </a:schemeClr>
              </a:solidFill>
            </a:endParaRPr>
          </a:p>
          <a:p>
            <a:r>
              <a:rPr lang="bg-BG" sz="1200" b="1" dirty="0" smtClean="0">
                <a:solidFill>
                  <a:schemeClr val="accent3">
                    <a:lumMod val="75000"/>
                  </a:schemeClr>
                </a:solidFill>
              </a:rPr>
              <a:t>Попълват се белите полета, които могат да се разширяват от десния долен ъгъл за по-добра видимост на текста в полето.</a:t>
            </a:r>
            <a:endParaRPr lang="en-US" sz="1200" b="1" dirty="0">
              <a:solidFill>
                <a:schemeClr val="accent3">
                  <a:lumMod val="75000"/>
                </a:schemeClr>
              </a:solidFill>
            </a:endParaRPr>
          </a:p>
        </p:txBody>
      </p:sp>
    </p:spTree>
    <p:extLst>
      <p:ext uri="{BB962C8B-B14F-4D97-AF65-F5344CB8AC3E}">
        <p14:creationId xmlns:p14="http://schemas.microsoft.com/office/powerpoint/2010/main" val="362168846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1067</TotalTime>
  <Words>2923</Words>
  <Application>Microsoft Office PowerPoint</Application>
  <PresentationFormat>Custom</PresentationFormat>
  <Paragraphs>142</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Wisp</vt:lpstr>
      <vt:lpstr>У  К  А  З  А  Н  И  Я   на  Структурата за наблюдение и докладване  за попълване на електронен формуляр за кандидатстване</vt:lpstr>
      <vt:lpstr>Препоръки преди да започнете попълването на формуляра:</vt:lpstr>
      <vt:lpstr>Секции във формуляра за кандидатстване</vt:lpstr>
      <vt:lpstr>Секция 1: Основни данни</vt:lpstr>
      <vt:lpstr>PowerPoint Presentation</vt:lpstr>
      <vt:lpstr>секция 2. Данни за кандидата </vt:lpstr>
      <vt:lpstr>секция 3. Данни за ПАРТНЬОРИ </vt:lpstr>
      <vt:lpstr>PowerPoint Presentation</vt:lpstr>
      <vt:lpstr>секция 4. План за изпълнение/ Дейности по проекта</vt:lpstr>
      <vt:lpstr>PowerPoint Presentation</vt:lpstr>
      <vt:lpstr>секция 5. Индикатори </vt:lpstr>
      <vt:lpstr>PowerPoint Presentation</vt:lpstr>
      <vt:lpstr>секция 6. Финансова информация – кодове по измерения  </vt:lpstr>
      <vt:lpstr>секция 7. Бюджет </vt:lpstr>
      <vt:lpstr>секция 7. Бюджет </vt:lpstr>
      <vt:lpstr>секция 7. Бюджет </vt:lpstr>
      <vt:lpstr>PowerPoint Presentation</vt:lpstr>
      <vt:lpstr>секция 8. Финансова информация – източници на финансиране</vt:lpstr>
      <vt:lpstr>СЕКЦИЯ 9. ФИНАНСОВА ИНФОРМАЦИЯ –ФИНАНСИРАНЕ ПО ОРГАНИЗАЦИЯ (В ЛЕВА)</vt:lpstr>
      <vt:lpstr>СЕКЦИЯ 10. ЕКИП </vt:lpstr>
      <vt:lpstr>СЕКЦИЯ 11. ПЛАН ЗА ВЪНШНО ВЪЗЛАГАНЕ</vt:lpstr>
      <vt:lpstr>СЕКЦИЯ 12. ДОПЪЛНИТЕЛНА ИНФОРМАЦИЯ, НЕОБХОДИМА ЗА ОЦЕНКА НА ПРОЕКТНОТО ПРЕДЛОЖЕНИЕ </vt:lpstr>
      <vt:lpstr>секция 13. Е-декларации</vt:lpstr>
      <vt:lpstr>За попълване на двата формуляра следва да се избере текста в синьо „Декларирам, че“. Обръщаме внимание, че в десните полета е посочен максимален брой символи (до 2500 символа), но има ограничение и за минимален. Тук е възможно системата да покаже, че има грешка „Декларация „Формуляр за самооценка“ от секция „Е-декларации“ съдържа невалидни данни“.</vt:lpstr>
      <vt:lpstr>PowerPoint Presentation</vt:lpstr>
      <vt:lpstr>секция 14. Прикачени ЕЛЕКТРОННО ПОДПИСАНИ документи </vt:lpstr>
      <vt:lpstr>секция 14. Прикачени ЕЛЕКТРОННО ПОДПИСАНИ документи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BAN_SND</dc:creator>
  <cp:lastModifiedBy>Neli</cp:lastModifiedBy>
  <cp:revision>84</cp:revision>
  <dcterms:created xsi:type="dcterms:W3CDTF">2023-10-30T09:56:46Z</dcterms:created>
  <dcterms:modified xsi:type="dcterms:W3CDTF">2024-06-06T13:20:10Z</dcterms:modified>
</cp:coreProperties>
</file>