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8" r:id="rId3"/>
    <p:sldId id="269" r:id="rId4"/>
    <p:sldId id="272" r:id="rId5"/>
    <p:sldId id="257" r:id="rId6"/>
    <p:sldId id="258" r:id="rId7"/>
    <p:sldId id="259" r:id="rId8"/>
    <p:sldId id="261" r:id="rId9"/>
    <p:sldId id="275" r:id="rId10"/>
    <p:sldId id="274" r:id="rId11"/>
    <p:sldId id="263" r:id="rId12"/>
    <p:sldId id="273" r:id="rId13"/>
    <p:sldId id="264" r:id="rId14"/>
    <p:sldId id="265" r:id="rId15"/>
    <p:sldId id="266" r:id="rId16"/>
    <p:sldId id="276" r:id="rId17"/>
    <p:sldId id="277" r:id="rId18"/>
    <p:sldId id="278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0A43E3-0A75-4C97-8867-9D4EC2B53EC3}">
          <p14:sldIdLst>
            <p14:sldId id="256"/>
            <p14:sldId id="268"/>
            <p14:sldId id="269"/>
            <p14:sldId id="272"/>
            <p14:sldId id="257"/>
            <p14:sldId id="258"/>
            <p14:sldId id="259"/>
            <p14:sldId id="261"/>
            <p14:sldId id="275"/>
            <p14:sldId id="274"/>
            <p14:sldId id="263"/>
            <p14:sldId id="273"/>
            <p14:sldId id="264"/>
            <p14:sldId id="265"/>
            <p14:sldId id="266"/>
            <p14:sldId id="276"/>
            <p14:sldId id="277"/>
            <p14:sldId id="278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4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-562" y="-1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7CA4F3-8656-4561-BB2C-3E956F576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2761C67-D176-4AE3-9A8D-4B4C3CCA5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E7BC19-5964-4F6E-B639-CA21BAD77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0DC2A8-151C-4051-85AF-0EEFA3269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9400FF-794B-4CC0-9E9D-47823A2D2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60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27C2BB-3CC5-452F-B6BE-4FA06FF87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6A1B136-1B7C-4D99-8669-59D81BDCA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3FC64F-0F58-4D97-9EAA-ACD0C0814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C5D9AA-D985-4865-9DB3-7C373FA58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9B11F2-93A4-4B7A-ACB0-57AF1CD8E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D1DBECB-EE02-4B96-8C9D-B8F8AED51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BF4F07E-2659-479F-BCFC-0E278B83B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1DB280-F743-45FF-8156-74D1A243A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B1B6E2-1E19-493A-8451-078ADE45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B3BA8C-2D21-4CC2-904C-50829BF8A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0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B23024-BC23-41FB-95CD-780D84708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DC37EA-9FC8-4D5B-AF0B-5C3A7F43A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A24EEE-9CA8-4BFE-A7C1-61D53824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10A43B-BA6B-4367-949B-1577E3CD2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9D7471-1594-46E5-AFA9-4ECD41F61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506AA8-35ED-48E2-81B7-590B10EBE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6DAF56-90C9-4847-B520-614ABEA29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FB59A7-9461-46AE-A430-AA2523034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D05D11-3B3D-4B44-BE9F-3A743E50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531301-34EE-4A25-8262-998587579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9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41E138-AD4C-414B-9F59-0BB4ED724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6A6E9C-FFC8-4909-AD7B-0E207D8B6B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6E14317-6DA6-4554-B941-CFDE13A1B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5685BA-4D62-4A87-9E7A-A0CB8647E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A442A5-00EF-430C-9C47-5B3397084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80213C-0BCB-47EC-AC8D-2BC4A4026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6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A27350-9731-41B1-8A7C-FAEB0AC98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60EE398-E2B0-46FF-BF99-839CBFB37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DFF64C2-9A7B-4E30-B45B-2B252A5A5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B65DB2-D31B-4AB4-B42C-02C2C466B3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9F983FA-B110-4E3D-B3BA-B1FAC082D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E53678-86A8-4648-B160-0711A268C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A3F6C78-5AE0-4ED1-80D2-77EA98A5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0101504-6E09-456A-80B2-C18BA045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7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8558C6-1319-4D94-8B55-252A76A74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4BA2B30-A963-4552-A9BF-4FBF81F1D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3D278F9-E6B9-4DAF-AE2F-C4AE038CC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889A04-9040-4A10-8A2F-2E17FAFD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7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9A81A90-1F0F-4C3A-A2D1-D1B092CB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D8968DE-EE4E-4B96-964D-C2DFF345C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6B52244-37F9-4D7D-B593-5B5B04F27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2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6C80E3-3FBD-45D8-A2A5-1AB7438ED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4DCBA5-2810-4BD3-9920-46169A320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00F2D30-6E42-46D9-A41B-0E91E8EF2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C32ABA7-70C9-45D0-A637-ADA35691D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AB09281-8B76-49C1-9054-2C2B92962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A146D47-F002-4BEF-8408-5BB88A85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3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DDF958-23D4-4CEB-90DC-60689F536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5CC6BA4-07A3-4BA9-90AC-19ADEDAF7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7D20A75-73F2-4A8A-87DF-58AA0FBA3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DE625C1-D759-4A93-B801-3EFE693FE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19E45F-174A-46FD-9F16-9486A832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58AC886-187F-4518-A783-3B8D7518A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0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EE3FB46-1567-4916-87A8-270AB8721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42F673-9CA6-4C6D-90DC-B268CDCC6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C259DE-9106-4F48-A466-3111851DB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B771E-1274-40F7-9208-A33A0A2AA12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0D0BA3-ABC4-407D-956C-5BC942202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CDA5A9-E1C9-47D5-B358-51243E277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AC773-3046-438F-9C17-38857D137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72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vu.bas.bg/procedures_select.html?date=2024053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pvu.bas.bg/procedures_select.html?date=20240531" TargetMode="External"/><Relationship Id="rId2" Type="http://schemas.openxmlformats.org/officeDocument/2006/relationships/hyperlink" Target="https://pvu.bas.bg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#_ftnref1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D654E9-6712-4E2F-9C95-DB7C8238E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9234" y="2610035"/>
            <a:ext cx="9793468" cy="1508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ФИНАНСИРАНЕ НА НАУЧНОИЗСЛЕДОВАТЕЛСКИ ПРОЕКТИ В ОБЛАСТТА НА ЗЕЛЕНИТЕ И ЦИФРОВИТЕ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ТЕХНОЛОГИИ - 2</a:t>
            </a:r>
            <a:endParaRPr lang="en-US" sz="2800" b="1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61CAEA7-5806-4E1E-91B6-825023DEB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816" y="4345327"/>
            <a:ext cx="11469950" cy="1309739"/>
          </a:xfrm>
        </p:spPr>
        <p:txBody>
          <a:bodyPr>
            <a:normAutofit/>
          </a:bodyPr>
          <a:lstStyle/>
          <a:p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И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нвестиция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C2.I2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„Повишаване на иновационния капацитет на Българската академия на науките в сферата на зелените и цифровите технологии“ </a:t>
            </a:r>
          </a:p>
          <a:p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НАЦИОНАЛЕН </a:t>
            </a: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ПЛАН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ЗА ВЪЗСТАНОВЯВАНЕ И </a:t>
            </a: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УСТОЙЧИВОСТ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C21651A-41A6-4D57-9D96-419BB834E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526" y="243694"/>
            <a:ext cx="4627265" cy="137781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263" y="243694"/>
            <a:ext cx="2135822" cy="113002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949915" y="1849416"/>
            <a:ext cx="10351363" cy="5355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defRPr>
            </a:lvl1pPr>
          </a:lstStyle>
          <a:p>
            <a:r>
              <a:rPr lang="bg-BG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ИНФОРМАЦИОНЕН ДЕН ПО ПРОЦЕДУРА BG-RRP-2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bg-BG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  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96757" y="6262292"/>
            <a:ext cx="2518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000" b="1" dirty="0" smtClean="0">
                <a:solidFill>
                  <a:schemeClr val="bg2">
                    <a:lumMod val="50000"/>
                  </a:schemeClr>
                </a:solidFill>
              </a:rPr>
              <a:t>06 юни 2024, 10:00 ч.</a:t>
            </a:r>
            <a:endParaRPr lang="en-GB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51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624926"/>
              </p:ext>
            </p:extLst>
          </p:nvPr>
        </p:nvGraphicFramePr>
        <p:xfrm>
          <a:off x="67360" y="764060"/>
          <a:ext cx="12015149" cy="5943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607"/>
                <a:gridCol w="5705934"/>
                <a:gridCol w="3107184"/>
                <a:gridCol w="2654424"/>
              </a:tblGrid>
              <a:tr h="29712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>
                          <a:effectLst/>
                        </a:rPr>
                        <a:t>№</a:t>
                      </a:r>
                      <a:endParaRPr lang="en-GB" sz="1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kern="1200" dirty="0">
                          <a:effectLst/>
                        </a:rPr>
                        <a:t>Категория разход</a:t>
                      </a:r>
                      <a:endParaRPr lang="en-GB" sz="1600" b="1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kern="1200" dirty="0">
                          <a:effectLst/>
                        </a:rPr>
                        <a:t>Прагове и др. условия</a:t>
                      </a:r>
                      <a:endParaRPr lang="en-GB" sz="16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kern="1200" dirty="0">
                          <a:effectLst/>
                        </a:rPr>
                        <a:t>Дейност</a:t>
                      </a:r>
                      <a:endParaRPr lang="en-GB" sz="1600" kern="100" dirty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</a:tr>
              <a:tr h="8913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>
                          <a:effectLst/>
                        </a:rPr>
                        <a:t> 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>
                          <a:effectLst/>
                        </a:rPr>
                        <a:t> </a:t>
                      </a:r>
                      <a:r>
                        <a:rPr lang="bg-BG" sz="1400" kern="100" dirty="0" smtClean="0">
                          <a:effectLst/>
                        </a:rPr>
                        <a:t>1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>
                          <a:effectLst/>
                        </a:rPr>
                        <a:t> </a:t>
                      </a:r>
                      <a:r>
                        <a:rPr lang="bg-BG" sz="1400" kern="100" dirty="0" smtClean="0">
                          <a:effectLst/>
                        </a:rPr>
                        <a:t>2</a:t>
                      </a:r>
                      <a:endParaRPr lang="en-GB" sz="1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b="1" kern="1200" dirty="0">
                          <a:effectLst/>
                        </a:rPr>
                        <a:t>Разходи за  дълготрайни </a:t>
                      </a:r>
                      <a:r>
                        <a:rPr lang="bg-BG" sz="1400" b="1" kern="1200" dirty="0" smtClean="0">
                          <a:effectLst/>
                        </a:rPr>
                        <a:t>активи</a:t>
                      </a:r>
                      <a:r>
                        <a:rPr lang="bg-BG" sz="1400" kern="1200" dirty="0">
                          <a:effectLst/>
                        </a:rPr>
                        <a:t> 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effectLst/>
                        </a:rPr>
                        <a:t>Разходи за закупуване и модернизация на </a:t>
                      </a:r>
                      <a:r>
                        <a:rPr lang="bg-BG" sz="1400" kern="1200" dirty="0" smtClean="0">
                          <a:effectLst/>
                        </a:rPr>
                        <a:t>оборудването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effectLst/>
                        </a:rPr>
                        <a:t>Разходи за дълготрайни нематериални активи</a:t>
                      </a:r>
                      <a:endParaRPr lang="en-GB" sz="1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200">
                          <a:effectLst/>
                        </a:rPr>
                        <a:t>до 50% от преките допустими разходи по проекта;</a:t>
                      </a:r>
                      <a:endParaRPr lang="en-GB" sz="1400" kern="1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200">
                          <a:effectLst/>
                        </a:rPr>
                        <a:t> в бюджета на водещата организация и се извършват от нея</a:t>
                      </a:r>
                      <a:r>
                        <a:rPr lang="ru-RU" sz="1400" kern="1200">
                          <a:effectLst/>
                        </a:rPr>
                        <a:t>.</a:t>
                      </a:r>
                      <a:endParaRPr lang="en-GB" sz="1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effectLst/>
                        </a:rPr>
                        <a:t> </a:t>
                      </a:r>
                      <a:r>
                        <a:rPr lang="bg-BG" sz="1400" kern="1200" dirty="0" smtClean="0">
                          <a:effectLst/>
                        </a:rPr>
                        <a:t>Закупуване </a:t>
                      </a:r>
                      <a:r>
                        <a:rPr lang="bg-BG" sz="1400" kern="1200" dirty="0">
                          <a:effectLst/>
                        </a:rPr>
                        <a:t>на дълготрайни материални и нематериални активи (ДМА и ДНА), както и на материали и консумативи, необходими за изпълнението на проекта</a:t>
                      </a:r>
                      <a:endParaRPr lang="en-GB" sz="1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</a:tr>
              <a:tr h="35525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>
                          <a:effectLst/>
                        </a:rPr>
                        <a:t>3</a:t>
                      </a:r>
                      <a:endParaRPr lang="en-GB" sz="1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</a:pPr>
                      <a:r>
                        <a:rPr lang="bg-BG" sz="1400" b="1" kern="1200" dirty="0">
                          <a:effectLst/>
                        </a:rPr>
                        <a:t>Разходи за консумативи</a:t>
                      </a:r>
                      <a:r>
                        <a:rPr lang="bg-BG" sz="1400" kern="1200" dirty="0">
                          <a:effectLst/>
                        </a:rPr>
                        <a:t>, включват: закупуване и доставка на материали, реагенти и </a:t>
                      </a:r>
                      <a:r>
                        <a:rPr lang="bg-BG" sz="1400" kern="1200" dirty="0" smtClean="0">
                          <a:effectLst/>
                        </a:rPr>
                        <a:t>консумативи</a:t>
                      </a:r>
                      <a:endParaRPr lang="en-GB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>
                          <a:effectLst/>
                        </a:rPr>
                        <a:t>-</a:t>
                      </a:r>
                      <a:endParaRPr lang="en-GB" sz="1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9209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>
                          <a:effectLst/>
                        </a:rPr>
                        <a:t>4</a:t>
                      </a:r>
                      <a:endParaRPr lang="en-GB" sz="1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</a:pPr>
                      <a:r>
                        <a:rPr lang="bg-BG" sz="1400" b="1" kern="1200" dirty="0">
                          <a:effectLst/>
                        </a:rPr>
                        <a:t>Разходи за възнаграждения </a:t>
                      </a:r>
                      <a:r>
                        <a:rPr lang="bg-BG" sz="1400" kern="1200" dirty="0">
                          <a:effectLst/>
                        </a:rPr>
                        <a:t>(вкл. задължителни здравни и осигурителни вноски за сметка на осигурителя, както и всички задължителни плащания на работодателя по трудовото правоотношение съгласно националното законодателство) на лицата, които пряко участват в изпълнението на проекта.</a:t>
                      </a:r>
                      <a:endParaRPr lang="en-GB" sz="1400" kern="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bg-BG" sz="1400" kern="100">
                          <a:effectLst/>
                        </a:rPr>
                        <a:t> </a:t>
                      </a:r>
                      <a:endParaRPr lang="en-GB" sz="1400" kern="100">
                        <a:effectLst/>
                        <a:latin typeface="Times New Roman"/>
                        <a:ea typeface="Cambria"/>
                        <a:cs typeface="+mn-cs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>
                          <a:effectLst/>
                        </a:rPr>
                        <a:t>Провеждане на независими научноизследователски дейности</a:t>
                      </a:r>
                      <a:endParaRPr lang="en-GB" sz="1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</a:tr>
              <a:tr h="160504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>
                          <a:effectLst/>
                        </a:rPr>
                        <a:t>5</a:t>
                      </a:r>
                      <a:endParaRPr lang="en-GB" sz="1400" kern="1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>
                          <a:effectLst/>
                        </a:rPr>
                        <a:t> </a:t>
                      </a:r>
                      <a:endParaRPr lang="en-GB" sz="1400" kern="1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>
                          <a:effectLst/>
                        </a:rPr>
                        <a:t> </a:t>
                      </a:r>
                      <a:endParaRPr lang="en-GB" sz="1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</a:pPr>
                      <a:r>
                        <a:rPr lang="bg-BG" sz="1400" b="1" kern="1200" dirty="0">
                          <a:effectLst/>
                        </a:rPr>
                        <a:t>Разходи за външни услуги</a:t>
                      </a:r>
                      <a:r>
                        <a:rPr lang="bg-BG" sz="1400" kern="1200" dirty="0">
                          <a:effectLst/>
                        </a:rPr>
                        <a:t>: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Cambria"/>
                        <a:buChar char="-"/>
                      </a:pPr>
                      <a:r>
                        <a:rPr lang="bg-BG" sz="1400" kern="1200" dirty="0">
                          <a:effectLst/>
                        </a:rPr>
                        <a:t>За извършване на проучвания, анализи и други услуги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Cambria"/>
                        <a:buChar char="-"/>
                      </a:pPr>
                      <a:r>
                        <a:rPr lang="bg-BG" sz="1400" kern="1200" dirty="0">
                          <a:effectLst/>
                        </a:rPr>
                        <a:t>За изготвяне на експертна оценка за икономическия/пазарния потенциал на резултатите (разработката/ите) по проекта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Cambria"/>
                        <a:buChar char="-"/>
                      </a:pPr>
                      <a:r>
                        <a:rPr lang="bg-BG" sz="1400" kern="1200" dirty="0">
                          <a:effectLst/>
                        </a:rPr>
                        <a:t>Разходи за достъп до уникална научноизследователска инфраструктура </a:t>
                      </a:r>
                      <a:endParaRPr lang="en-GB" sz="1400" kern="100" dirty="0">
                        <a:effectLst/>
                        <a:latin typeface="Calibri"/>
                        <a:ea typeface="Cambria"/>
                        <a:cs typeface="+mn-cs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>
                          <a:effectLst/>
                        </a:rPr>
                        <a:t> 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>
                          <a:effectLst/>
                        </a:rPr>
                        <a:t> 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>
                          <a:effectLst/>
                        </a:rPr>
                        <a:t>до 25%  от преките допустими разходи по проекта</a:t>
                      </a:r>
                      <a:endParaRPr lang="en-GB" sz="1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>
                          <a:effectLst/>
                        </a:rPr>
                        <a:t> 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Cambria"/>
                        <a:buNone/>
                      </a:pPr>
                      <a:r>
                        <a:rPr lang="bg-BG" sz="1400" kern="100" dirty="0" smtClean="0">
                          <a:effectLst/>
                        </a:rPr>
                        <a:t>- Провеждане </a:t>
                      </a:r>
                      <a:r>
                        <a:rPr lang="bg-BG" sz="1400" kern="100" dirty="0">
                          <a:effectLst/>
                        </a:rPr>
                        <a:t>на независими научни изследования;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Cambria"/>
                        <a:buNone/>
                      </a:pPr>
                      <a:r>
                        <a:rPr lang="bg-BG" sz="1400" kern="100" dirty="0" smtClean="0">
                          <a:effectLst/>
                        </a:rPr>
                        <a:t>- Дейности </a:t>
                      </a:r>
                      <a:r>
                        <a:rPr lang="bg-BG" sz="1400" kern="100" dirty="0">
                          <a:effectLst/>
                        </a:rPr>
                        <a:t>по трансфер на знания;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Cambria"/>
                        <a:buNone/>
                      </a:pPr>
                      <a:r>
                        <a:rPr lang="bg-BG" sz="1400" kern="100" dirty="0" smtClean="0">
                          <a:effectLst/>
                        </a:rPr>
                        <a:t>- Провеждане </a:t>
                      </a:r>
                      <a:r>
                        <a:rPr lang="bg-BG" sz="1400" kern="100" dirty="0">
                          <a:effectLst/>
                        </a:rPr>
                        <a:t>на независими научни изследования;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16002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>
                          <a:effectLst/>
                        </a:rPr>
                        <a:t> </a:t>
                      </a:r>
                      <a:endParaRPr lang="en-GB" sz="14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44" marR="48444" marT="0" marB="0"/>
                </a:tc>
              </a:tr>
              <a:tr h="74280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>
                          <a:effectLst/>
                        </a:rPr>
                        <a:t>6.</a:t>
                      </a:r>
                      <a:endParaRPr lang="en-GB" sz="1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b="1" kern="100" dirty="0">
                          <a:effectLst/>
                        </a:rPr>
                        <a:t>Разходи свързани с дейности за широко разпространение на получените резултати и знания </a:t>
                      </a:r>
                      <a:endParaRPr lang="en-GB" sz="1400" b="1" kern="100" dirty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 smtClean="0">
                          <a:effectLst/>
                        </a:rPr>
                        <a:t>-</a:t>
                      </a:r>
                      <a:r>
                        <a:rPr lang="bg-BG" sz="1400" kern="100" baseline="0" dirty="0" smtClean="0">
                          <a:effectLst/>
                        </a:rPr>
                        <a:t> </a:t>
                      </a:r>
                      <a:r>
                        <a:rPr lang="bg-BG" sz="1400" kern="100" dirty="0" smtClean="0">
                          <a:effectLst/>
                        </a:rPr>
                        <a:t>Разходи </a:t>
                      </a:r>
                      <a:r>
                        <a:rPr lang="bg-BG" sz="1400" kern="100" dirty="0">
                          <a:effectLst/>
                        </a:rPr>
                        <a:t>за участие в научни форуми</a:t>
                      </a:r>
                      <a:endParaRPr lang="en-GB" sz="1400" kern="100" dirty="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 smtClean="0">
                          <a:effectLst/>
                        </a:rPr>
                        <a:t>-</a:t>
                      </a:r>
                      <a:r>
                        <a:rPr lang="bg-BG" sz="1400" kern="100" baseline="0" dirty="0" smtClean="0">
                          <a:effectLst/>
                        </a:rPr>
                        <a:t>  </a:t>
                      </a:r>
                      <a:r>
                        <a:rPr lang="bg-BG" sz="1400" kern="100" dirty="0" smtClean="0">
                          <a:effectLst/>
                        </a:rPr>
                        <a:t>Разходи </a:t>
                      </a:r>
                      <a:r>
                        <a:rPr lang="bg-BG" sz="1400" kern="100" dirty="0">
                          <a:effectLst/>
                        </a:rPr>
                        <a:t>за публикуване на научни статии с отворен достъп</a:t>
                      </a:r>
                      <a:endParaRPr lang="en-GB" sz="1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>
                          <a:effectLst/>
                        </a:rPr>
                        <a:t>до 15 %  от преките допустими разходи по </a:t>
                      </a:r>
                      <a:r>
                        <a:rPr lang="bg-BG" sz="1400" kern="100" dirty="0" smtClean="0">
                          <a:effectLst/>
                        </a:rPr>
                        <a:t>проекта;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Разходите за закрила и поддържане на интелектуалната собственост са </a:t>
                      </a:r>
                      <a:r>
                        <a:rPr lang="ru-RU" sz="1400" b="1" kern="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недопустими</a:t>
                      </a:r>
                      <a:r>
                        <a:rPr lang="ru-RU" sz="1400" kern="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по тази процедура.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kern="100" dirty="0">
                          <a:effectLst/>
                        </a:rPr>
                        <a:t>Дейности, свързани с широко разпространение на резултатите</a:t>
                      </a:r>
                      <a:endParaRPr lang="en-GB" sz="1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44" marR="48444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КАТЕГОРИИ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РАЗХОДИ</a:t>
            </a:r>
          </a:p>
          <a:p>
            <a:pPr algn="ctr"/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ПРЕКИ РАЗХОДИ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99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80D8574-68F5-4C3B-8972-AA8EFE3D8217}"/>
              </a:ext>
            </a:extLst>
          </p:cNvPr>
          <p:cNvSpPr txBox="1"/>
          <p:nvPr/>
        </p:nvSpPr>
        <p:spPr>
          <a:xfrm>
            <a:off x="0" y="1927412"/>
            <a:ext cx="12191999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НЕПРЕКИ РАЗХОДИ </a:t>
            </a:r>
          </a:p>
          <a:p>
            <a:pPr marL="342900" indent="-342900">
              <a:buAutoNum type="arabicPeriod"/>
            </a:pP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Разходи по организация и управление на проекта, включващи разходи за персонал (възнаграждения и осигуровки за сметка на осигурителя) </a:t>
            </a:r>
          </a:p>
          <a:p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2. Други непреки разходи, свързани с изпълнение на мерките за информиране и публичност. </a:t>
            </a:r>
          </a:p>
          <a:p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ВАЖНО: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са разходи за възнаграждения на лица, които не са служители на кандидата, с включени задължителни осигуровки за сметка на осигурителя. Непреките разходите се финансират чрез единна ставка в размер на 1.5 % от общите допустими преки разходи и са допустими само за водещата организация.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A57E7EE-67CB-478A-80EE-9DCBD8143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0885" y="830610"/>
            <a:ext cx="4627265" cy="13778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76151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399345"/>
              </p:ext>
            </p:extLst>
          </p:nvPr>
        </p:nvGraphicFramePr>
        <p:xfrm>
          <a:off x="224989" y="1169489"/>
          <a:ext cx="11798334" cy="473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5463"/>
                <a:gridCol w="4058408"/>
                <a:gridCol w="1236276"/>
                <a:gridCol w="1290898"/>
                <a:gridCol w="1429391"/>
                <a:gridCol w="3127898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 dirty="0">
                          <a:effectLst/>
                        </a:rPr>
                        <a:t>№*</a:t>
                      </a:r>
                      <a:endParaRPr lang="en-GB" sz="15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 dirty="0">
                          <a:effectLst/>
                        </a:rPr>
                        <a:t>Индикатор</a:t>
                      </a:r>
                      <a:endParaRPr lang="en-GB" sz="15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Вид индикатор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За процедурата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За проект (мин. стойност)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kern="100">
                          <a:effectLst/>
                        </a:rPr>
                        <a:t> 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 dirty="0">
                          <a:effectLst/>
                        </a:rPr>
                        <a:t>5.2</a:t>
                      </a:r>
                      <a:endParaRPr lang="en-GB" sz="15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kern="100">
                          <a:effectLst/>
                        </a:rPr>
                        <a:t>Изследователи, работещи в научноизследователски съоръжения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Общ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 dirty="0">
                          <a:effectLst/>
                        </a:rPr>
                        <a:t>50</a:t>
                      </a:r>
                      <a:endParaRPr lang="en-GB" sz="15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2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Задължителен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5.3.1.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Брой научни публикации публикувани в издания, реферирани или индексирани в световните бази данни 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специфичен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 dirty="0">
                          <a:effectLst/>
                        </a:rPr>
                        <a:t>25</a:t>
                      </a:r>
                      <a:endParaRPr lang="en-GB" sz="15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1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З</a:t>
                      </a:r>
                      <a:r>
                        <a:rPr lang="en-GB" sz="1500" kern="100">
                          <a:effectLst/>
                        </a:rPr>
                        <a:t>адължителен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5.3.2.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Брой научни публикаци и публикувани в издания, попадащи в първите два квартила на съответната научна област (част от тези по т. 5.2.1.) 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kern="100">
                          <a:effectLst/>
                        </a:rPr>
                        <a:t>специфичен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15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 dirty="0">
                          <a:effectLst/>
                        </a:rPr>
                        <a:t>-</a:t>
                      </a:r>
                      <a:endParaRPr lang="en-GB" sz="15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Не е </a:t>
                      </a:r>
                      <a:r>
                        <a:rPr lang="en-GB" sz="1500" kern="100">
                          <a:effectLst/>
                        </a:rPr>
                        <a:t>задължителен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5.3.3.	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Брой подадени заявки за патенти или полезни модели 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kern="100">
                          <a:effectLst/>
                        </a:rPr>
                        <a:t>специфичен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22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 dirty="0">
                          <a:effectLst/>
                        </a:rPr>
                        <a:t>1</a:t>
                      </a:r>
                      <a:endParaRPr lang="en-GB" sz="15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kern="100">
                          <a:effectLst/>
                        </a:rPr>
                        <a:t>Индикатор 5.3.3 не е задължителен за проектните предложения в област „Цифрови технологии“.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 dirty="0">
                          <a:effectLst/>
                        </a:rPr>
                        <a:t>5.3.4.</a:t>
                      </a:r>
                      <a:endParaRPr lang="en-GB" sz="15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 dirty="0">
                          <a:effectLst/>
                        </a:rPr>
                        <a:t>Брой софтуерни програми с отворен код</a:t>
                      </a:r>
                      <a:endParaRPr lang="en-GB" sz="15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kern="100">
                          <a:effectLst/>
                        </a:rPr>
                        <a:t>специфичен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>
                          <a:effectLst/>
                        </a:rPr>
                        <a:t>3</a:t>
                      </a:r>
                      <a:endParaRPr lang="en-GB" sz="15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500" kern="100" dirty="0">
                          <a:effectLst/>
                        </a:rPr>
                        <a:t>1</a:t>
                      </a:r>
                      <a:endParaRPr lang="en-GB" sz="15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kern="100" dirty="0" err="1">
                          <a:effectLst/>
                        </a:rPr>
                        <a:t>Индикатор</a:t>
                      </a:r>
                      <a:r>
                        <a:rPr lang="en-GB" sz="1500" kern="100" dirty="0">
                          <a:effectLst/>
                        </a:rPr>
                        <a:t> 5.3.4 </a:t>
                      </a:r>
                      <a:r>
                        <a:rPr lang="en-GB" sz="1500" kern="100" dirty="0" err="1">
                          <a:effectLst/>
                        </a:rPr>
                        <a:t>не</a:t>
                      </a:r>
                      <a:r>
                        <a:rPr lang="en-GB" sz="1500" kern="100" dirty="0">
                          <a:effectLst/>
                        </a:rPr>
                        <a:t> е </a:t>
                      </a:r>
                      <a:r>
                        <a:rPr lang="en-GB" sz="1500" kern="100" dirty="0" err="1">
                          <a:effectLst/>
                        </a:rPr>
                        <a:t>задължителен</a:t>
                      </a:r>
                      <a:r>
                        <a:rPr lang="en-GB" sz="1500" kern="100" dirty="0">
                          <a:effectLst/>
                        </a:rPr>
                        <a:t> </a:t>
                      </a:r>
                      <a:r>
                        <a:rPr lang="en-GB" sz="1500" kern="100" dirty="0" err="1">
                          <a:effectLst/>
                        </a:rPr>
                        <a:t>за</a:t>
                      </a:r>
                      <a:r>
                        <a:rPr lang="en-GB" sz="1500" kern="100" dirty="0">
                          <a:effectLst/>
                        </a:rPr>
                        <a:t> </a:t>
                      </a:r>
                      <a:r>
                        <a:rPr lang="en-GB" sz="1500" kern="100" dirty="0" err="1">
                          <a:effectLst/>
                        </a:rPr>
                        <a:t>проектните</a:t>
                      </a:r>
                      <a:r>
                        <a:rPr lang="en-GB" sz="1500" kern="100" dirty="0">
                          <a:effectLst/>
                        </a:rPr>
                        <a:t> </a:t>
                      </a:r>
                      <a:r>
                        <a:rPr lang="en-GB" sz="1500" kern="100" dirty="0" err="1">
                          <a:effectLst/>
                        </a:rPr>
                        <a:t>предложения</a:t>
                      </a:r>
                      <a:r>
                        <a:rPr lang="en-GB" sz="1500" kern="100" dirty="0">
                          <a:effectLst/>
                        </a:rPr>
                        <a:t> в </a:t>
                      </a:r>
                      <a:r>
                        <a:rPr lang="en-GB" sz="1500" kern="100" dirty="0" err="1">
                          <a:effectLst/>
                        </a:rPr>
                        <a:t>област</a:t>
                      </a:r>
                      <a:r>
                        <a:rPr lang="en-GB" sz="1500" kern="100" dirty="0">
                          <a:effectLst/>
                        </a:rPr>
                        <a:t> „</a:t>
                      </a:r>
                      <a:r>
                        <a:rPr lang="en-GB" sz="1500" kern="100" dirty="0" err="1">
                          <a:effectLst/>
                        </a:rPr>
                        <a:t>Зелени</a:t>
                      </a:r>
                      <a:r>
                        <a:rPr lang="en-GB" sz="1500" kern="100" dirty="0">
                          <a:effectLst/>
                        </a:rPr>
                        <a:t> </a:t>
                      </a:r>
                      <a:r>
                        <a:rPr lang="en-GB" sz="1500" kern="100" dirty="0" err="1">
                          <a:effectLst/>
                        </a:rPr>
                        <a:t>технологии</a:t>
                      </a:r>
                      <a:r>
                        <a:rPr lang="en-GB" sz="1500" kern="100" dirty="0">
                          <a:effectLst/>
                        </a:rPr>
                        <a:t> и </a:t>
                      </a:r>
                      <a:r>
                        <a:rPr lang="en-GB" sz="1500" kern="100" dirty="0" err="1">
                          <a:effectLst/>
                        </a:rPr>
                        <a:t>ресурсна</a:t>
                      </a:r>
                      <a:r>
                        <a:rPr lang="en-GB" sz="1500" kern="100" dirty="0">
                          <a:effectLst/>
                        </a:rPr>
                        <a:t> </a:t>
                      </a:r>
                      <a:r>
                        <a:rPr lang="en-GB" sz="1500" kern="100" dirty="0" err="1">
                          <a:effectLst/>
                        </a:rPr>
                        <a:t>ефективност</a:t>
                      </a:r>
                      <a:r>
                        <a:rPr lang="en-GB" sz="1500" kern="100" dirty="0">
                          <a:effectLst/>
                        </a:rPr>
                        <a:t>“.</a:t>
                      </a:r>
                      <a:endParaRPr lang="en-GB" sz="15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83C01EA-07E0-49D2-BEBE-69B36242CF01}"/>
              </a:ext>
            </a:extLst>
          </p:cNvPr>
          <p:cNvSpPr txBox="1"/>
          <p:nvPr/>
        </p:nvSpPr>
        <p:spPr>
          <a:xfrm>
            <a:off x="0" y="0"/>
            <a:ext cx="12023323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endParaRPr lang="bg-BG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</a:t>
            </a:r>
            <a:r>
              <a:rPr lang="bg-BG" b="1" spc="1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ИНДИКАТОРИ</a:t>
            </a:r>
          </a:p>
          <a:p>
            <a:pPr algn="just"/>
            <a:endParaRPr lang="bg-BG" b="1" spc="1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7031923-13DB-4FBD-8B28-0C3AFCB88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5222" y="0"/>
            <a:ext cx="3136777" cy="9340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sp>
        <p:nvSpPr>
          <p:cNvPr id="5" name="Rectangle 4"/>
          <p:cNvSpPr/>
          <p:nvPr/>
        </p:nvSpPr>
        <p:spPr>
          <a:xfrm>
            <a:off x="201295" y="5781074"/>
            <a:ext cx="48738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400" dirty="0" smtClean="0"/>
              <a:t>*Номерът </a:t>
            </a:r>
            <a:r>
              <a:rPr lang="bg-BG" sz="1400" dirty="0"/>
              <a:t>съответства на този в Условията за кандидатстване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78631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5C38C2F-288B-4B31-9486-2255EBBE2A11}"/>
              </a:ext>
            </a:extLst>
          </p:cNvPr>
          <p:cNvSpPr txBox="1"/>
          <p:nvPr/>
        </p:nvSpPr>
        <p:spPr>
          <a:xfrm>
            <a:off x="0" y="1225689"/>
            <a:ext cx="12192000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ИЗИСКВАНИЯ КЪМ ЕКИПА НА КАНДИДАТА:</a:t>
            </a:r>
          </a:p>
          <a:p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ИЗИСКВАНИЯ КЪМ РЪКОВОДИТЕЛЯ НА ПРОЕКТА: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Ръководителят на проекта е учен, притежаващ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образователната и научна степен „доктор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“ или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научната степен „доктор на науките</a:t>
            </a: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Н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аучна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квалификация в съответната научна област, удостоверена 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чрез:</a:t>
            </a:r>
          </a:p>
          <a:p>
            <a:pPr marL="285750" indent="-285750" algn="just">
              <a:buFontTx/>
              <a:buChar char="-"/>
            </a:pP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професионална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биография, </a:t>
            </a:r>
            <a:endParaRPr lang="bg-B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научни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публикации (списък на релевантните публикации и/или посочени интернет връзки към бази данни), патенти, полезни модели или друга форма на интелектуална собственост, ако е приложимо (списък на релевантните документи и/или посочени интернет връзки към бази данни), </a:t>
            </a:r>
            <a:endParaRPr lang="bg-B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опит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в управление или изпълнение на научноизследователски 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проекти, удостоверява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се 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с: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професионална биография и предоставяне на подкрепяща информация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напр. заповеди, договори, служебна бележка и др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и/или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интернет връзки, ако е приложимо). </a:t>
            </a:r>
          </a:p>
          <a:p>
            <a:pPr algn="just"/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Ръководителят на проекта трябва да е в трудови правоотношения с организацията-кандидат (удостоверява се с професионална биография и предоставяне на подкрепяща информация или интернет връзка, ако е приложимо). </a:t>
            </a:r>
          </a:p>
          <a:p>
            <a:pPr algn="just"/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Един учен не може да бъде ръководител на повече от едно проектно предложение в рамките на процедурата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21CD549-81CD-4314-957B-FB7E96AD1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9330" y="-76063"/>
            <a:ext cx="4627265" cy="137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118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C67166E-5D30-404B-93E9-1460320D7237}"/>
              </a:ext>
            </a:extLst>
          </p:cNvPr>
          <p:cNvSpPr txBox="1"/>
          <p:nvPr/>
        </p:nvSpPr>
        <p:spPr>
          <a:xfrm>
            <a:off x="0" y="6261"/>
            <a:ext cx="12192000" cy="70480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ИЗИСКВАНИЯ КЪМ РЪКОВОДИТЕЛИТЕ НА РАБОТНИТЕ ПАКЕТИ И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ЕКИПЪТ НА КАНДИДАТА ЗА ИЗПЪЛНЕНИЕ НА ПРОЕКТА</a:t>
            </a:r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Ръководителите на работните пакети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са учени, които притежават образователната и научна степен „доктор“ или научната степен „доктор на науките“, </a:t>
            </a:r>
            <a:endParaRPr lang="bg-B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научна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квалификация в съответната научна област, удостоверена 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чрез:</a:t>
            </a:r>
          </a:p>
          <a:p>
            <a:pPr marL="285750" indent="-285750" algn="just">
              <a:buFontTx/>
              <a:buChar char="-"/>
            </a:pPr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професионална биография</a:t>
            </a:r>
          </a:p>
          <a:p>
            <a:pPr marL="285750" indent="-285750" algn="just">
              <a:buFontTx/>
              <a:buChar char="-"/>
            </a:pPr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научни </a:t>
            </a:r>
            <a:r>
              <a:rPr lang="bg-BG" sz="1600" dirty="0">
                <a:latin typeface="Cambria" panose="02040503050406030204" pitchFamily="18" charset="0"/>
                <a:ea typeface="Cambria" panose="02040503050406030204" pitchFamily="18" charset="0"/>
              </a:rPr>
              <a:t>публикации (списък на релевантните публикации и/или посочени интернет връзки към бази данни), патенти, полезни модели или друга форма на интелектуална собственост, ако е приложимо (списък на релевантните документи и/или посочени интернет връзки към бази данни</a:t>
            </a:r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опит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в управление или изпълнение на научноизследователски 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проекти, удостоверява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се 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с:</a:t>
            </a:r>
          </a:p>
          <a:p>
            <a:pPr marL="285750" indent="-285750" algn="just">
              <a:buFontTx/>
              <a:buChar char="-"/>
            </a:pPr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професионална биография</a:t>
            </a:r>
          </a:p>
          <a:p>
            <a:pPr marL="285750" indent="-285750" algn="just">
              <a:buFontTx/>
              <a:buChar char="-"/>
            </a:pPr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подкрепяща </a:t>
            </a:r>
            <a:r>
              <a:rPr lang="bg-BG" sz="1600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информация 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напр. заповеди, договори, служебна бележка и др., </a:t>
            </a:r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и/или </a:t>
            </a:r>
            <a:r>
              <a:rPr lang="bg-BG" sz="1600" dirty="0">
                <a:latin typeface="Cambria" panose="02040503050406030204" pitchFamily="18" charset="0"/>
                <a:ea typeface="Cambria" panose="02040503050406030204" pitchFamily="18" charset="0"/>
              </a:rPr>
              <a:t>интернет връзки, ако е приложимо).</a:t>
            </a:r>
          </a:p>
          <a:p>
            <a:pPr algn="just"/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Екипът на кандидата за изпълнение на проекта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може да 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включва:</a:t>
            </a:r>
          </a:p>
          <a:p>
            <a:pPr marL="285750" indent="-285750" algn="just">
              <a:buFontTx/>
              <a:buChar char="-"/>
            </a:pP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учени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(утвърдени или млади учени, постдокторанти) с квалификация и опит в тематиката на проекта </a:t>
            </a:r>
            <a:r>
              <a:rPr lang="bg-BG" sz="1600" dirty="0">
                <a:latin typeface="Cambria" panose="02040503050406030204" pitchFamily="18" charset="0"/>
                <a:ea typeface="Cambria" panose="02040503050406030204" pitchFamily="18" charset="0"/>
              </a:rPr>
              <a:t>(удостоверява се чрез професионална биография, списък на релевантните публикации и/или посочени интернет връзки към бази данни, ако е приложимо). </a:t>
            </a:r>
            <a:endParaRPr lang="bg-BG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докторанти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и студенти, както и други експерти и/или технически персонал с подходяща квалификация и опит за изпълнението на проекта.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Тяхната компетентност не се оценява при кандидатстването, но се удостоверява с релевантни документи при назначаване по договора при финансиране на проектното предложение. </a:t>
            </a:r>
            <a:endParaRPr lang="bg-BG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Членове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на екипа могат да бъдат учени и експерти от организации, различни от базовата и партньорската организации. </a:t>
            </a:r>
            <a:endParaRPr lang="bg-B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Tx/>
              <a:buChar char="-"/>
            </a:pPr>
            <a:endParaRPr lang="bg-B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771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565B78-2800-4AD8-B40B-56B132F7242A}"/>
              </a:ext>
            </a:extLst>
          </p:cNvPr>
          <p:cNvSpPr txBox="1"/>
          <p:nvPr/>
        </p:nvSpPr>
        <p:spPr>
          <a:xfrm>
            <a:off x="0" y="0"/>
            <a:ext cx="12192000" cy="70137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ИЗИСКВАНИЯ </a:t>
            </a:r>
            <a:r>
              <a:rPr lang="bg-BG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КЪМ ПРОЕКТНОТО ПРЕДЛОЖЕНИЕ</a:t>
            </a:r>
            <a:r>
              <a:rPr lang="bg-BG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900430" marR="0" algn="just">
              <a:spcBef>
                <a:spcPts val="0"/>
              </a:spcBef>
            </a:pP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Кандидатите разработват проектите си, спазвайки изискванията на задължителната форма „Описание на проектното предложение“. Образецът се намира в папка: „Документи за попълване“. Задължително съдържание:</a:t>
            </a:r>
          </a:p>
          <a:p>
            <a:pPr marR="0" lvl="0" algn="just">
              <a:lnSpc>
                <a:spcPts val="1280"/>
              </a:lnSpc>
              <a:spcBef>
                <a:spcPts val="0"/>
              </a:spcBef>
            </a:pPr>
            <a:endParaRPr lang="bg-BG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R="0" lvl="0" algn="just">
              <a:lnSpc>
                <a:spcPts val="1280"/>
              </a:lnSpc>
              <a:spcBef>
                <a:spcPts val="0"/>
              </a:spcBef>
            </a:pP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	1. </a:t>
            </a:r>
            <a:r>
              <a:rPr lang="bg-BG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НАУЧНА ЗНАЧИМОСТ НА ПРОЕКТНОТО ПРЕДЛОЖЕНИЕ</a:t>
            </a:r>
            <a:endParaRPr lang="en-US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spcBef>
                <a:spcPts val="0"/>
              </a:spcBef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1.1.  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Състояние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на 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изследванията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по проблема;</a:t>
            </a:r>
          </a:p>
          <a:p>
            <a:pPr marL="900430" marR="0" algn="just">
              <a:spcBef>
                <a:spcPts val="0"/>
              </a:spcBef>
            </a:pPr>
            <a:r>
              <a:rPr lang="bg-BG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1.2. Цели на проектното предложение</a:t>
            </a:r>
          </a:p>
          <a:p>
            <a:pPr marR="0" lvl="1" algn="just">
              <a:spcBef>
                <a:spcPts val="0"/>
              </a:spcBef>
            </a:pPr>
            <a:r>
              <a:rPr lang="bg-BG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1.3. Мулти- и </a:t>
            </a:r>
            <a:r>
              <a:rPr lang="bg-BG" kern="1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интердисциплинарност</a:t>
            </a:r>
            <a:endParaRPr lang="bg-BG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1" algn="just">
              <a:lnSpc>
                <a:spcPct val="115000"/>
              </a:lnSpc>
              <a:spcBef>
                <a:spcPts val="0"/>
              </a:spcBef>
            </a:pPr>
            <a:r>
              <a:rPr lang="bg-BG" b="1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2. </a:t>
            </a:r>
            <a:r>
              <a:rPr lang="bg-BG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ВЪЗДЕЙСТВИЕ</a:t>
            </a:r>
          </a:p>
          <a:p>
            <a:pPr marR="0" lvl="1" algn="just">
              <a:lnSpc>
                <a:spcPct val="115000"/>
              </a:lnSpc>
              <a:spcBef>
                <a:spcPts val="0"/>
              </a:spcBef>
            </a:pPr>
            <a:r>
              <a:rPr lang="bg-BG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bg-BG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2.1. Очаквани резултати и тяхното въздействие</a:t>
            </a:r>
          </a:p>
          <a:p>
            <a:pPr marR="0" lvl="1" algn="just">
              <a:lnSpc>
                <a:spcPct val="115000"/>
              </a:lnSpc>
              <a:spcBef>
                <a:spcPts val="0"/>
              </a:spcBef>
            </a:pPr>
            <a:r>
              <a:rPr lang="bg-BG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2.2. </a:t>
            </a:r>
            <a:r>
              <a:rPr lang="bg-BG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План за управление на интелектуалната собственост </a:t>
            </a:r>
          </a:p>
          <a:p>
            <a:pPr marR="0" lvl="1" algn="just">
              <a:lnSpc>
                <a:spcPct val="115000"/>
              </a:lnSpc>
              <a:spcBef>
                <a:spcPts val="0"/>
              </a:spcBef>
            </a:pPr>
            <a:r>
              <a:rPr lang="bg-BG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2.3. </a:t>
            </a:r>
            <a:r>
              <a:rPr lang="bg-BG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Комуникация и разпространение </a:t>
            </a:r>
            <a:endParaRPr lang="en-US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15000"/>
              </a:lnSpc>
              <a:spcBef>
                <a:spcPts val="0"/>
              </a:spcBef>
            </a:pPr>
            <a:r>
              <a:rPr lang="bg-BG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3. </a:t>
            </a:r>
            <a:r>
              <a:rPr lang="bg-BG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КАЧЕСТВО И ЕФЕКТИВНОСТ НА ИЗПЪЛНЕНИЕТО</a:t>
            </a:r>
            <a:endParaRPr lang="en-US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1" algn="just">
              <a:lnSpc>
                <a:spcPct val="115000"/>
              </a:lnSpc>
              <a:spcBef>
                <a:spcPts val="0"/>
              </a:spcBef>
            </a:pPr>
            <a:r>
              <a:rPr lang="bg-BG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bg-BG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3.1. Работен план и разпределение на ресурсите</a:t>
            </a:r>
          </a:p>
          <a:p>
            <a:pPr marR="0" lvl="1" algn="just">
              <a:lnSpc>
                <a:spcPct val="115000"/>
              </a:lnSpc>
              <a:spcBef>
                <a:spcPts val="0"/>
              </a:spcBef>
            </a:pPr>
            <a:r>
              <a:rPr lang="bg-BG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3.2. Идентифицирани рискове, свързани с изпълнението на проекта, и мерки за тяхното смекчаване</a:t>
            </a:r>
          </a:p>
          <a:p>
            <a:pPr marR="0" lvl="1" algn="just">
              <a:lnSpc>
                <a:spcPct val="115000"/>
              </a:lnSpc>
              <a:spcBef>
                <a:spcPts val="0"/>
              </a:spcBef>
            </a:pPr>
            <a:r>
              <a:rPr lang="bg-BG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3.3. </a:t>
            </a:r>
            <a:r>
              <a:rPr lang="bg-BG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Обосновка на преките допустими разходи</a:t>
            </a:r>
          </a:p>
          <a:p>
            <a:pPr marR="0" lvl="1" algn="just">
              <a:lnSpc>
                <a:spcPct val="115000"/>
              </a:lnSpc>
              <a:spcBef>
                <a:spcPts val="0"/>
              </a:spcBef>
            </a:pPr>
            <a:r>
              <a:rPr lang="bg-BG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3.4. Капацитет на научната/ите организация/и (водеща и партньорски, ако е приложимо) за изпълнение на проектното </a:t>
            </a:r>
            <a:r>
              <a:rPr lang="bg-BG" kern="1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предложение</a:t>
            </a:r>
          </a:p>
          <a:p>
            <a:pPr marR="0" lvl="1" algn="just">
              <a:lnSpc>
                <a:spcPct val="115000"/>
              </a:lnSpc>
              <a:spcBef>
                <a:spcPts val="0"/>
              </a:spcBef>
            </a:pPr>
            <a:endParaRPr lang="bg-BG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1" algn="just">
              <a:lnSpc>
                <a:spcPct val="115000"/>
              </a:lnSpc>
              <a:spcBef>
                <a:spcPts val="0"/>
              </a:spcBef>
            </a:pPr>
            <a:r>
              <a:rPr kumimoji="0" lang="bg-B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ВАЖНО: Финансират се проектни предложения, които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трябва да 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R="0" lvl="1" algn="just">
              <a:lnSpc>
                <a:spcPct val="115000"/>
              </a:lnSpc>
              <a:spcBef>
                <a:spcPts val="0"/>
              </a:spcBef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достигат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до ниво на технологична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готовност</a:t>
            </a: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7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седем (TRL7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bg-BG" sz="1600" dirty="0"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sz="1600" dirty="0">
              <a:latin typeface="Cambria" panose="020405030504060302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34D404A-CB03-4266-B1D7-1C8CE95EE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558" y="5643003"/>
            <a:ext cx="4627265" cy="137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429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71A8C-46B5-4FBE-8F99-4616FC89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4"/>
            <a:ext cx="8596668" cy="546847"/>
          </a:xfrm>
        </p:spPr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МЕТОДИКА </a:t>
            </a: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ОЦЕНЯВАНЕ НА ПРОЕКТНИ ПРЕДЛОЖЕНИЯ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5C2A5B-3125-40DA-8D75-7A125891A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2160590"/>
            <a:ext cx="10274300" cy="2321764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bg-BG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1. Критерии за административното съответствие на предложенията за изпълнение на инвестиция</a:t>
            </a:r>
            <a:endParaRPr lang="en-US" sz="20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14300" indent="0" algn="just">
              <a:buNone/>
            </a:pPr>
            <a:r>
              <a:rPr lang="bg-BG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 Критерии за допустимост на кандидатите</a:t>
            </a:r>
            <a:endParaRPr lang="en-US" sz="20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14300" indent="0" algn="just">
              <a:buNone/>
            </a:pP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3. Критерии за оценка на </a:t>
            </a: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допустимостта на предложените дейности</a:t>
            </a:r>
          </a:p>
          <a:p>
            <a:pPr marL="114300" indent="0" algn="just"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4. Критерии за допустимост на разходите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2F67148-8AB9-439A-8773-60DF9FDDD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6536" y="5468471"/>
            <a:ext cx="4040732" cy="12133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60400" y="1316335"/>
            <a:ext cx="1018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I.	Критерии за оценка на административно съответствие и допустимост</a:t>
            </a:r>
          </a:p>
          <a:p>
            <a:endParaRPr lang="ru-RU" sz="20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972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71A8C-46B5-4FBE-8F99-4616FC89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257464"/>
            <a:ext cx="8596668" cy="546847"/>
          </a:xfrm>
        </p:spPr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МЕТОДИКА </a:t>
            </a:r>
            <a:r>
              <a:rPr lang="bg-BG" sz="20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ОЦЕНЯВАНЕ НА ПРОЕКТНИ ПРЕДЛОЖЕНИЯ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5C2A5B-3125-40DA-8D75-7A125891A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500190"/>
            <a:ext cx="10274300" cy="2321764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Критерий </a:t>
            </a: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1: Научна </a:t>
            </a: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значимост</a:t>
            </a:r>
            <a:endParaRPr lang="en-US" sz="20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14300" indent="0" algn="just">
              <a:buNone/>
            </a:pPr>
            <a:endParaRPr lang="en-US" sz="20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14300" indent="0" algn="just">
              <a:buNone/>
            </a:pPr>
            <a:endParaRPr lang="en-US" sz="2000" b="1" dirty="0" smtClean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14300" indent="0" algn="just"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Критерий 2: Въздействие</a:t>
            </a:r>
            <a:endParaRPr lang="en-US" sz="20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2F67148-8AB9-439A-8773-60DF9FDDD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8300" y="0"/>
            <a:ext cx="3535815" cy="10617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5000" y="963321"/>
            <a:ext cx="1018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ru-RU" sz="2000" b="1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ru-RU" sz="20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	Критерии за техническа и финансова оценка за проекти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184774"/>
              </p:ext>
            </p:extLst>
          </p:nvPr>
        </p:nvGraphicFramePr>
        <p:xfrm>
          <a:off x="787400" y="1985645"/>
          <a:ext cx="8997950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8794"/>
                <a:gridCol w="1679156"/>
              </a:tblGrid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Общо за критерий 1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25.0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Праг за преминаване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12.5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49300" y="376349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just">
              <a:buNone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Критерий 3:	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ачество и ефективност на изпълнението</a:t>
            </a:r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626326"/>
              </p:ext>
            </p:extLst>
          </p:nvPr>
        </p:nvGraphicFramePr>
        <p:xfrm>
          <a:off x="758257" y="3065145"/>
          <a:ext cx="8997950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8794"/>
                <a:gridCol w="1679156"/>
              </a:tblGrid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Общо за критерий </a:t>
                      </a:r>
                      <a:r>
                        <a:rPr lang="en-US" sz="2000" b="1" dirty="0" smtClean="0">
                          <a:effectLst/>
                        </a:rPr>
                        <a:t>2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15.0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Праг за преминаване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7.5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81304"/>
              </p:ext>
            </p:extLst>
          </p:nvPr>
        </p:nvGraphicFramePr>
        <p:xfrm>
          <a:off x="822325" y="4132827"/>
          <a:ext cx="8997950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8794"/>
                <a:gridCol w="1679156"/>
              </a:tblGrid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Общо за критерий </a:t>
                      </a:r>
                      <a:r>
                        <a:rPr lang="bg-BG" sz="2000" b="1" dirty="0" smtClean="0">
                          <a:effectLst/>
                        </a:rPr>
                        <a:t>3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10.0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>
                          <a:effectLst/>
                        </a:rPr>
                        <a:t>Праг за преминаване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5.0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412914"/>
              </p:ext>
            </p:extLst>
          </p:nvPr>
        </p:nvGraphicFramePr>
        <p:xfrm>
          <a:off x="831850" y="4908494"/>
          <a:ext cx="8978900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83120"/>
                <a:gridCol w="1795780"/>
              </a:tblGrid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>
                          <a:solidFill>
                            <a:srgbClr val="003399"/>
                          </a:solidFill>
                          <a:effectLst/>
                        </a:rPr>
                        <a:t>Общо за проектното предложение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 smtClean="0">
                          <a:solidFill>
                            <a:srgbClr val="003399"/>
                          </a:solidFill>
                          <a:effectLst/>
                        </a:rPr>
                        <a:t>50.0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87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>
                          <a:solidFill>
                            <a:srgbClr val="003399"/>
                          </a:solidFill>
                          <a:effectLst/>
                        </a:rPr>
                        <a:t>Праг за преминаване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2400" b="1" dirty="0" smtClean="0">
                          <a:solidFill>
                            <a:srgbClr val="003399"/>
                          </a:solidFill>
                          <a:effectLst/>
                        </a:rPr>
                        <a:t>25.0</a:t>
                      </a:r>
                      <a:endParaRPr lang="en-GB" sz="2400" b="1" dirty="0">
                        <a:solidFill>
                          <a:srgbClr val="0033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855215" y="5799312"/>
            <a:ext cx="89009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>
                <a:solidFill>
                  <a:srgbClr val="C00000"/>
                </a:solidFill>
              </a:rPr>
              <a:t>ВАЖНО: Проектно предложение, което получава под прага за преминаване за един или повече критерии не се допуска до класиране.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106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F60AE67-E095-466B-9A98-D4F09880A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9410" y="0"/>
            <a:ext cx="3094891" cy="92937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3CAB194F-0247-4630-BB30-B7682738DD17}"/>
              </a:ext>
            </a:extLst>
          </p:cNvPr>
          <p:cNvSpPr txBox="1">
            <a:spLocks/>
          </p:cNvSpPr>
          <p:nvPr/>
        </p:nvSpPr>
        <p:spPr>
          <a:xfrm>
            <a:off x="1325035" y="209365"/>
            <a:ext cx="8596668" cy="80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Приложения към момента на </a:t>
            </a:r>
            <a:r>
              <a:rPr lang="ru-RU" sz="24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кандидатстване</a:t>
            </a:r>
            <a:endParaRPr lang="en-US" sz="2400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842" y="987766"/>
            <a:ext cx="1072401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b="1" dirty="0">
                <a:latin typeface="+mj-lt"/>
              </a:rPr>
              <a:t>Формуляр за кандидатстване (е-Формуляр в ИС на МВУ)</a:t>
            </a:r>
            <a:endParaRPr lang="en-GB" sz="2400" b="1" dirty="0">
              <a:latin typeface="+mj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b="1" dirty="0">
                <a:latin typeface="+mj-lt"/>
              </a:rPr>
              <a:t>Формуляр обр. 1 </a:t>
            </a:r>
            <a:r>
              <a:rPr lang="en-US" sz="2400" b="1" dirty="0" smtClean="0">
                <a:latin typeface="+mj-lt"/>
              </a:rPr>
              <a:t> </a:t>
            </a:r>
            <a:r>
              <a:rPr lang="bg-BG" sz="2400" b="1" dirty="0" smtClean="0">
                <a:latin typeface="+mj-lt"/>
              </a:rPr>
              <a:t>и 3 </a:t>
            </a:r>
            <a:r>
              <a:rPr lang="bg-BG" sz="2400" b="1" dirty="0" smtClean="0">
                <a:latin typeface="+mj-lt"/>
              </a:rPr>
              <a:t>за </a:t>
            </a:r>
            <a:r>
              <a:rPr lang="bg-BG" sz="2400" b="1" dirty="0">
                <a:latin typeface="+mj-lt"/>
              </a:rPr>
              <a:t>самооценка относно съблюдаване на принципа за ненанасяне на значителни вреди от проекти.</a:t>
            </a:r>
            <a:endParaRPr lang="en-GB" sz="2400" b="1" dirty="0">
              <a:latin typeface="+mj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b="1" dirty="0">
                <a:latin typeface="+mj-lt"/>
              </a:rPr>
              <a:t>Приложение 1: Декларация при кандидатстване на кандидата</a:t>
            </a:r>
            <a:endParaRPr lang="en-GB" sz="2400" b="1" dirty="0">
              <a:latin typeface="+mj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b="1" dirty="0">
                <a:latin typeface="+mj-lt"/>
              </a:rPr>
              <a:t>Приложение 2: Декларация по т. т. 19 и 21 от Рамка за държавна помощ за научни изследвания, развитие и иновации, подписана, сканирана и прикачена в ИС на МВУ на кандидата</a:t>
            </a:r>
            <a:endParaRPr lang="en-GB" sz="2400" b="1" dirty="0">
              <a:latin typeface="+mj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b="1" dirty="0">
                <a:latin typeface="+mj-lt"/>
              </a:rPr>
              <a:t>Описание на проектното </a:t>
            </a:r>
            <a:r>
              <a:rPr lang="bg-BG" sz="2400" b="1" dirty="0" smtClean="0">
                <a:latin typeface="+mj-lt"/>
              </a:rPr>
              <a:t>предложение</a:t>
            </a:r>
          </a:p>
          <a:p>
            <a:pPr marL="342900" lvl="0" indent="-342900">
              <a:buFontTx/>
              <a:buChar char="-"/>
            </a:pPr>
            <a:r>
              <a:rPr lang="bg-BG" sz="2400" b="1" dirty="0" smtClean="0">
                <a:latin typeface="+mj-lt"/>
              </a:rPr>
              <a:t>Професионални биографии </a:t>
            </a:r>
          </a:p>
          <a:p>
            <a:pPr marL="342900" lvl="0" indent="-342900">
              <a:buFontTx/>
              <a:buChar char="-"/>
            </a:pPr>
            <a:r>
              <a:rPr lang="bg-BG" sz="2400" b="1" dirty="0" smtClean="0">
                <a:latin typeface="+mj-lt"/>
              </a:rPr>
              <a:t>Подкрепяща информация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009199"/>
            <a:ext cx="762591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043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https://pvu.bas.bg/procedures_select.html?date=20240531</a:t>
            </a:r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9228" y="5517030"/>
            <a:ext cx="3241850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bg-BG" sz="2000" b="1" dirty="0" smtClean="0"/>
              <a:t>Условия за кандидатстване</a:t>
            </a:r>
          </a:p>
          <a:p>
            <a:r>
              <a:rPr lang="bg-BG" sz="2000" b="1" dirty="0" smtClean="0"/>
              <a:t>Документи за попълване</a:t>
            </a:r>
          </a:p>
          <a:p>
            <a:r>
              <a:rPr lang="bg-BG" sz="2000" b="1" dirty="0" smtClean="0"/>
              <a:t>Документи за информация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531416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AC879E2-76A4-4184-A63B-948DE277B1C5}"/>
              </a:ext>
            </a:extLst>
          </p:cNvPr>
          <p:cNvSpPr txBox="1"/>
          <p:nvPr/>
        </p:nvSpPr>
        <p:spPr>
          <a:xfrm>
            <a:off x="0" y="0"/>
            <a:ext cx="12192000" cy="7848302"/>
          </a:xfrm>
          <a:prstGeom prst="rect">
            <a:avLst/>
          </a:prstGeom>
          <a:gradFill>
            <a:gsLst>
              <a:gs pos="0">
                <a:schemeClr val="bg1"/>
              </a:gs>
              <a:gs pos="72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b="1" dirty="0" smtClean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b="1" dirty="0" smtClean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algn="ctr">
              <a:lnSpc>
                <a:spcPct val="150000"/>
              </a:lnSpc>
            </a:pPr>
            <a:r>
              <a:rPr lang="bg-BG" sz="40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БЛАГОДАРЯ ЗА ВНИМАНИЕТО</a:t>
            </a:r>
            <a:endParaRPr lang="bg-BG" sz="400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sz="4800" b="1" dirty="0" smtClean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https://pvu.bas.bg</a:t>
            </a:r>
            <a:r>
              <a:rPr lang="en-GB" b="1" dirty="0" smtClean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/</a:t>
            </a:r>
            <a:endParaRPr lang="bg-BG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https://</a:t>
            </a:r>
            <a:r>
              <a:rPr lang="en-GB" b="1" dirty="0" smtClean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pvu.bas.bg/procedures_select.html?date=20240531</a:t>
            </a:r>
            <a:endParaRPr lang="bg-BG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vu_ban@cu.bas.bg</a:t>
            </a:r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b="1" dirty="0" smtClean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sz="1600" dirty="0" smtClean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00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g-BG" sz="16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2A04314-5E2F-45D1-A18D-E7642CAA79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34" y="0"/>
            <a:ext cx="4627265" cy="137781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041" y="0"/>
            <a:ext cx="2405959" cy="1344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054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CA5BAB-D45D-43E7-BC01-39BAC34AE9CE}"/>
              </a:ext>
            </a:extLst>
          </p:cNvPr>
          <p:cNvSpPr txBox="1"/>
          <p:nvPr/>
        </p:nvSpPr>
        <p:spPr>
          <a:xfrm>
            <a:off x="49305" y="164934"/>
            <a:ext cx="12015448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bg-BG" sz="2000" b="1" dirty="0"/>
              <a:t>Обща цел на процедурата</a:t>
            </a:r>
            <a:endParaRPr lang="en-GB" sz="2000" b="1" dirty="0">
              <a:ea typeface="Calibri"/>
              <a:cs typeface="Times New Roman"/>
            </a:endParaRPr>
          </a:p>
          <a:p>
            <a:r>
              <a:rPr lang="ru-RU" dirty="0" smtClean="0"/>
              <a:t>Извършване </a:t>
            </a:r>
            <a:r>
              <a:rPr lang="ru-RU" dirty="0"/>
              <a:t>на независими научни изследвания от колективи на БАН за получаване на научно-изследователски  резултати с висок иновационен потенциал в тематични направления, които са дефинирани и предложени от страна на бизнеса и са свързани със зеления преход и цифровите технологии.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E6FBAF0-634C-433E-A154-182CF2703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4733" y="5480185"/>
            <a:ext cx="4627265" cy="13778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911495"/>
              </p:ext>
            </p:extLst>
          </p:nvPr>
        </p:nvGraphicFramePr>
        <p:xfrm>
          <a:off x="236935" y="1546765"/>
          <a:ext cx="11640187" cy="2359279"/>
        </p:xfrm>
        <a:graphic>
          <a:graphicData uri="http://schemas.openxmlformats.org/drawingml/2006/table">
            <a:tbl>
              <a:tblPr firstRow="1" firstCol="1" bandRow="1"/>
              <a:tblGrid>
                <a:gridCol w="1430134"/>
                <a:gridCol w="4018664"/>
                <a:gridCol w="1430134"/>
                <a:gridCol w="1272010"/>
                <a:gridCol w="1272010"/>
                <a:gridCol w="1153712"/>
                <a:gridCol w="1063523"/>
              </a:tblGrid>
              <a:tr h="58610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Пор.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 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Количествени индикатори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Индикативен график за приключване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454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Мерна единица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Базова стойност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Целева стойност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Тримесичие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Година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194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solidFill>
                            <a:srgbClr val="0061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34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 b="1" dirty="0">
                          <a:solidFill>
                            <a:srgbClr val="0061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Завършени научноизследователски проекти в областта на прехода към екосъобразно общество и цифровизация</a:t>
                      </a:r>
                      <a:endParaRPr lang="en-GB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solidFill>
                            <a:srgbClr val="0061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Брой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solidFill>
                            <a:srgbClr val="0061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solidFill>
                            <a:srgbClr val="0061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38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>
                          <a:solidFill>
                            <a:srgbClr val="0061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2-ро</a:t>
                      </a:r>
                      <a:endParaRPr lang="en-GB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800" dirty="0">
                          <a:solidFill>
                            <a:srgbClr val="0061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2026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27375" y="25415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9305" y="6193608"/>
            <a:ext cx="68841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rId3"/>
              </a:rPr>
              <a:t>[</a:t>
            </a:r>
            <a:r>
              <a:rPr kumimoji="0" lang="en-US" altLang="en-US" sz="1200" b="1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rId3"/>
              </a:rPr>
              <a:t>1]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bg-BG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Пореден номер на индикатора Приложението към Решение за изпълнение 8091/22 от 28 април 2022 г. на Съвета за одобряване на оценката на Плана за възстановяване и устойчивост на България.</a:t>
            </a:r>
            <a:endParaRPr kumimoji="0" lang="bg-BG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172505"/>
            <a:ext cx="12191998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/>
              <a:t>Целевата стойност 38 завършени научноизследователски проекти е обща стойност, която трябва да се постигне чрез финансираните проекти по процедура BG-RRP-2.011 (приключила с финансиране на 13 проекта) и настоящата BG-RRP-2.017, за която частта от стойността на индикатора за постигане е </a:t>
            </a:r>
            <a:r>
              <a:rPr lang="ru-RU" b="1" dirty="0">
                <a:solidFill>
                  <a:srgbClr val="C00000"/>
                </a:solidFill>
              </a:rPr>
              <a:t>25 завършени научноизследователски проекти</a:t>
            </a:r>
            <a:r>
              <a:rPr lang="ru-RU" b="1" dirty="0"/>
              <a:t>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93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CA5BAB-D45D-43E7-BC01-39BAC34AE9CE}"/>
              </a:ext>
            </a:extLst>
          </p:cNvPr>
          <p:cNvSpPr txBox="1"/>
          <p:nvPr/>
        </p:nvSpPr>
        <p:spPr>
          <a:xfrm>
            <a:off x="-13762" y="599940"/>
            <a:ext cx="12192000" cy="48628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200" dirty="0"/>
              <a:t>Завършени научноизследователски проекти в областта на прехода към екосъобразно общество и цифровизация за постигане на </a:t>
            </a:r>
            <a:r>
              <a:rPr lang="ru-RU" sz="2200" b="1" dirty="0" smtClean="0"/>
              <a:t>ниво </a:t>
            </a:r>
            <a:r>
              <a:rPr lang="ru-RU" sz="2200" b="1" dirty="0"/>
              <a:t>на технологична </a:t>
            </a:r>
            <a:r>
              <a:rPr lang="ru-RU" sz="2200" b="1" dirty="0" smtClean="0"/>
              <a:t>готовност седем (</a:t>
            </a:r>
            <a:r>
              <a:rPr lang="en-US" sz="2200" b="1" dirty="0" smtClean="0"/>
              <a:t>TRL 7)</a:t>
            </a:r>
            <a:r>
              <a:rPr lang="ru-RU" sz="2200" dirty="0" smtClean="0"/>
              <a:t>. </a:t>
            </a:r>
            <a:endParaRPr lang="en-US" sz="2200" dirty="0" smtClean="0"/>
          </a:p>
          <a:p>
            <a:endParaRPr lang="ru-RU" sz="2200" dirty="0" smtClean="0"/>
          </a:p>
          <a:p>
            <a:r>
              <a:rPr lang="ru-RU" sz="2200" dirty="0" smtClean="0"/>
              <a:t>Оценителния процес - </a:t>
            </a:r>
            <a:r>
              <a:rPr lang="bg-BG" sz="2400" dirty="0"/>
              <a:t>Постановление № 114 на МС от 08.06.2022 г. </a:t>
            </a:r>
            <a:endParaRPr lang="ru-RU" sz="2200" dirty="0" smtClean="0"/>
          </a:p>
          <a:p>
            <a:endParaRPr lang="ru-RU" sz="2200" dirty="0"/>
          </a:p>
          <a:p>
            <a:r>
              <a:rPr lang="ru-RU" sz="2200" dirty="0" smtClean="0"/>
              <a:t>Подборът </a:t>
            </a:r>
            <a:r>
              <a:rPr lang="ru-RU" sz="2200" dirty="0"/>
              <a:t>на </a:t>
            </a:r>
            <a:r>
              <a:rPr lang="ru-RU" sz="2200" dirty="0" smtClean="0"/>
              <a:t>проекти ще </a:t>
            </a:r>
            <a:r>
              <a:rPr lang="ru-RU" sz="2200" dirty="0"/>
              <a:t>е открит и конкурентен; </a:t>
            </a:r>
            <a:endParaRPr lang="ru-RU" sz="2200" dirty="0" smtClean="0"/>
          </a:p>
          <a:p>
            <a:r>
              <a:rPr lang="bg-BG" sz="2200" dirty="0" smtClean="0"/>
              <a:t>Оценителни комисии: служители на БАН-СНД, могат да включват членове на </a:t>
            </a:r>
            <a:r>
              <a:rPr lang="ru-RU" sz="2200" dirty="0" smtClean="0"/>
              <a:t>създадените научн</a:t>
            </a:r>
            <a:r>
              <a:rPr lang="en-GB" sz="2200" dirty="0" smtClean="0"/>
              <a:t>o-</a:t>
            </a:r>
            <a:r>
              <a:rPr lang="ru-RU" sz="2200" dirty="0" smtClean="0"/>
              <a:t> иноваци</a:t>
            </a:r>
            <a:r>
              <a:rPr lang="bg-BG" sz="2200" dirty="0" smtClean="0"/>
              <a:t>онни </a:t>
            </a:r>
            <a:r>
              <a:rPr lang="ru-RU" sz="2200" dirty="0" smtClean="0"/>
              <a:t>съвети (ако не са в конфликт на интереси) и </a:t>
            </a:r>
            <a:r>
              <a:rPr lang="ru-RU" sz="2200" dirty="0"/>
              <a:t>рецензенти (централизиран конкурс по чл. 14 от Постановление № 162 на Министерския съвет от 2016 г. </a:t>
            </a:r>
            <a:r>
              <a:rPr lang="ru-RU" sz="2200" dirty="0" smtClean="0"/>
              <a:t> </a:t>
            </a:r>
            <a:r>
              <a:rPr lang="ru-RU" sz="2200" dirty="0"/>
              <a:t>или включен в базите данни от експерти на Европейската </a:t>
            </a:r>
            <a:r>
              <a:rPr lang="ru-RU" sz="2200" dirty="0" smtClean="0"/>
              <a:t>комисия). </a:t>
            </a:r>
          </a:p>
          <a:p>
            <a:r>
              <a:rPr lang="ru-RU" sz="2200" dirty="0" smtClean="0"/>
              <a:t>Критериите </a:t>
            </a:r>
            <a:r>
              <a:rPr lang="ru-RU" sz="2200" dirty="0"/>
              <a:t>за подбор ще осигурят, чрез посочен в описанието на мярката списък на изключените дейности/активи и изискване за спазване на съответното законодателство на ЕС и национално законодателство в областта на околната среда, съответствие с техническите насоки „Ненанасяне на значителни вреди“ (2021/C58/01). </a:t>
            </a:r>
            <a:endParaRPr lang="ru-RU" sz="2200" dirty="0" smtClean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E6FBAF0-634C-433E-A154-182CF2703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4599" y="5848609"/>
            <a:ext cx="3513639" cy="10462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89910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CA5BAB-D45D-43E7-BC01-39BAC34AE9CE}"/>
              </a:ext>
            </a:extLst>
          </p:cNvPr>
          <p:cNvSpPr txBox="1"/>
          <p:nvPr/>
        </p:nvSpPr>
        <p:spPr>
          <a:xfrm>
            <a:off x="0" y="31259"/>
            <a:ext cx="12192000" cy="14465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200" dirty="0" smtClean="0"/>
              <a:t>Общото финансиране</a:t>
            </a:r>
            <a:r>
              <a:rPr lang="en-US" sz="2200" dirty="0" smtClean="0"/>
              <a:t> </a:t>
            </a:r>
            <a:r>
              <a:rPr lang="ru-RU" sz="2200" dirty="0"/>
              <a:t> </a:t>
            </a:r>
            <a:r>
              <a:rPr lang="ru-RU" sz="2200" dirty="0" smtClean="0"/>
              <a:t>на научноизследователски </a:t>
            </a:r>
            <a:r>
              <a:rPr lang="ru-RU" sz="2200" dirty="0"/>
              <a:t>проекти в областта на зелените и цифровите </a:t>
            </a:r>
            <a:r>
              <a:rPr lang="ru-RU" sz="2200" dirty="0" smtClean="0"/>
              <a:t>технологии по инвестиция </a:t>
            </a:r>
            <a:r>
              <a:rPr lang="en-US" sz="2200" dirty="0" smtClean="0"/>
              <a:t>C2I2  e </a:t>
            </a:r>
            <a:r>
              <a:rPr lang="ru-RU" sz="2200" dirty="0" smtClean="0"/>
              <a:t> </a:t>
            </a:r>
            <a:r>
              <a:rPr lang="ru-RU" sz="2200" dirty="0"/>
              <a:t>9,14 млн. евро, от които 80 % (7,31 млн. евро) – за проекти във връзка с прехода към екосъобразно общество, и 20 % (1,82 млн. евро) – за проекти във връзка с </a:t>
            </a:r>
            <a:r>
              <a:rPr lang="ru-RU" sz="2200" dirty="0" smtClean="0"/>
              <a:t>цифровизацията за изпълнение на Цел 34.</a:t>
            </a:r>
            <a:endParaRPr lang="ru-RU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E6FBAF0-634C-433E-A154-182CF2703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4599" y="5848609"/>
            <a:ext cx="3513639" cy="10462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sp>
        <p:nvSpPr>
          <p:cNvPr id="2" name="Rectangle 1"/>
          <p:cNvSpPr/>
          <p:nvPr/>
        </p:nvSpPr>
        <p:spPr>
          <a:xfrm>
            <a:off x="0" y="1649897"/>
            <a:ext cx="7045912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bg-BG" sz="1400" dirty="0">
                <a:latin typeface="Cambria" panose="02040503050406030204" pitchFamily="18" charset="0"/>
                <a:ea typeface="Cambria" panose="02040503050406030204" pitchFamily="18" charset="0"/>
              </a:rPr>
              <a:t>Общият размер на средствата по </a:t>
            </a:r>
            <a:r>
              <a:rPr lang="bg-BG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процедура </a:t>
            </a:r>
            <a:r>
              <a:rPr lang="en-GB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BG-RRP-2.01</a:t>
            </a:r>
            <a:r>
              <a:rPr lang="bg-BG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GB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 бе </a:t>
            </a:r>
            <a:r>
              <a:rPr lang="bg-BG" sz="1400" b="1" dirty="0">
                <a:latin typeface="Cambria" panose="02040503050406030204" pitchFamily="18" charset="0"/>
                <a:ea typeface="Cambria" panose="02040503050406030204" pitchFamily="18" charset="0"/>
              </a:rPr>
              <a:t>18 134 148.34 лв</a:t>
            </a:r>
            <a:r>
              <a:rPr lang="bg-BG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bg-BG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От тях за финансиране на класирани проекти са използвани </a:t>
            </a:r>
            <a:r>
              <a:rPr lang="bg-BG" sz="1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5 814 452.58 лв.</a:t>
            </a:r>
          </a:p>
          <a:p>
            <a:r>
              <a:rPr lang="bg-BG" sz="1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За „зелени“ проекти:  3 703 720.41 лв.</a:t>
            </a:r>
          </a:p>
          <a:p>
            <a:r>
              <a:rPr lang="bg-BG" sz="1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За „дигитални</a:t>
            </a:r>
            <a:r>
              <a:rPr lang="bg-BG" sz="1400" b="1" dirty="0">
                <a:latin typeface="Cambria" panose="02040503050406030204" pitchFamily="18" charset="0"/>
                <a:ea typeface="Cambria" panose="02040503050406030204" pitchFamily="18" charset="0"/>
              </a:rPr>
              <a:t>“ проекти: </a:t>
            </a:r>
            <a:r>
              <a:rPr lang="bg-BG" sz="1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2 110 732.17 лв.</a:t>
            </a:r>
            <a:endParaRPr lang="bg-BG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821621"/>
            <a:ext cx="12178238" cy="23083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/>
              <a:t>Общият  размер на средствата по процедурата е 12 319 695.76 лв., от </a:t>
            </a:r>
            <a:r>
              <a:rPr lang="ru-RU" b="1" dirty="0" smtClean="0"/>
              <a:t>които 87.7</a:t>
            </a:r>
            <a:r>
              <a:rPr lang="ru-RU" b="1" dirty="0"/>
              <a:t>% за проекти за зелен преход и 12.3 %  за проекти за цифрова </a:t>
            </a:r>
            <a:r>
              <a:rPr lang="ru-RU" b="1" dirty="0" smtClean="0"/>
              <a:t>трансформация</a:t>
            </a:r>
          </a:p>
          <a:p>
            <a:endParaRPr lang="ru-RU" b="1" dirty="0"/>
          </a:p>
          <a:p>
            <a:r>
              <a:rPr lang="ru-RU" b="1" u="sng" dirty="0" smtClean="0"/>
              <a:t>Разпределение по източници на финансиране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Механизъм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за възстановяване 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устойчивост: 11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167 290.25 лв. </a:t>
            </a:r>
            <a:r>
              <a:rPr lang="ru-RU" b="1" dirty="0" smtClean="0"/>
              <a:t>(</a:t>
            </a:r>
            <a:r>
              <a:rPr lang="ru-RU" b="1" dirty="0"/>
              <a:t>10 986 077.52 лв. за преки разходи и 181 212.73  лв. за непреки разходи).</a:t>
            </a:r>
          </a:p>
          <a:p>
            <a:r>
              <a:rPr lang="ru-RU" b="1" dirty="0">
                <a:solidFill>
                  <a:srgbClr val="C00000"/>
                </a:solidFill>
              </a:rPr>
              <a:t>Н</a:t>
            </a:r>
            <a:r>
              <a:rPr lang="ru-RU" b="1" dirty="0" smtClean="0">
                <a:solidFill>
                  <a:srgbClr val="C00000"/>
                </a:solidFill>
              </a:rPr>
              <a:t>ационално </a:t>
            </a:r>
            <a:r>
              <a:rPr lang="ru-RU" b="1" dirty="0">
                <a:solidFill>
                  <a:srgbClr val="C00000"/>
                </a:solidFill>
              </a:rPr>
              <a:t>публично </a:t>
            </a:r>
            <a:r>
              <a:rPr lang="ru-RU" b="1" dirty="0" smtClean="0">
                <a:solidFill>
                  <a:srgbClr val="C00000"/>
                </a:solidFill>
              </a:rPr>
              <a:t>финансиране за невъзстановим </a:t>
            </a:r>
            <a:r>
              <a:rPr lang="ru-RU" b="1" dirty="0">
                <a:solidFill>
                  <a:srgbClr val="C00000"/>
                </a:solidFill>
              </a:rPr>
              <a:t>данък добавена </a:t>
            </a:r>
            <a:r>
              <a:rPr lang="ru-RU" b="1" dirty="0" smtClean="0">
                <a:solidFill>
                  <a:srgbClr val="C00000"/>
                </a:solidFill>
              </a:rPr>
              <a:t>стойност:  </a:t>
            </a:r>
            <a:r>
              <a:rPr lang="ru-RU" b="1" dirty="0">
                <a:solidFill>
                  <a:srgbClr val="C00000"/>
                </a:solidFill>
              </a:rPr>
              <a:t>1 152 405.51 лв. </a:t>
            </a:r>
            <a:r>
              <a:rPr lang="ru-RU" b="1" dirty="0" smtClean="0"/>
              <a:t>( </a:t>
            </a:r>
            <a:r>
              <a:rPr lang="ru-RU" b="1" dirty="0"/>
              <a:t>1,151,405.51 лв. за преки разходи и 1000.00 лв. за непреки разходи).</a:t>
            </a:r>
          </a:p>
        </p:txBody>
      </p:sp>
    </p:spTree>
    <p:extLst>
      <p:ext uri="{BB962C8B-B14F-4D97-AF65-F5344CB8AC3E}">
        <p14:creationId xmlns:p14="http://schemas.microsoft.com/office/powerpoint/2010/main" val="24845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CA5BAB-D45D-43E7-BC01-39BAC34AE9CE}"/>
              </a:ext>
            </a:extLst>
          </p:cNvPr>
          <p:cNvSpPr txBox="1"/>
          <p:nvPr/>
        </p:nvSpPr>
        <p:spPr>
          <a:xfrm>
            <a:off x="0" y="235955"/>
            <a:ext cx="12192000" cy="53553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Максимален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размер на безвъзмездното финансиране за проектно предложение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477 214.43 лв</a:t>
            </a: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разпределени както следва:</a:t>
            </a:r>
          </a:p>
          <a:p>
            <a:pPr algn="just"/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Преки разходи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: 470 162.00 лв. от които 430 981.83 лв. финансиране от Механизма за възстановяване и устойчивост и 39 180.17 лв. национално публично финансиране (невъзстановим ДДС).</a:t>
            </a:r>
          </a:p>
          <a:p>
            <a:pPr algn="just"/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Непреки разходи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: 7 052.43 лв. (1.5 % от общия размер на преките разходи), от които 7 013.69 лв. от Механизма за възстановяване и устойчивост и 38.74 лв. национално публично финансиране (невъзстановим ДДС).</a:t>
            </a:r>
          </a:p>
          <a:p>
            <a:pPr algn="just"/>
            <a:endParaRPr lang="bg-B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Минимален размер на безвъзмездното финансиране за проектно предложение 334 050.10 лв. </a:t>
            </a:r>
          </a:p>
          <a:p>
            <a:pPr algn="just"/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Преки разходи: 329 113.40 лв., от които 301 687.28 лв. финансиране от Механизма за възстановяване и устойчивост и 27426.12 лв. национално публично финансиране (невъзстановим ДДС).</a:t>
            </a:r>
          </a:p>
          <a:p>
            <a:pPr algn="just"/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Непреки разходи: 4 936.70 (1.5 % от общия размер на преките разходи)</a:t>
            </a:r>
          </a:p>
          <a:p>
            <a:pPr algn="just"/>
            <a:endParaRPr lang="bg-B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Публичното финансиране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100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%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от общия размер на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допустимите разходи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на проекта.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bg-B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Дейностите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по проекта, финансиран по процедурата, се осъществяват на територията на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Република България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. Част от дейностите могат да бъдат изпълнявани извън територията на Република България. Допустими по настоящата процедура са само разходи направени в рамките на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Европейския съюз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bg-B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E6FBAF0-634C-433E-A154-182CF2703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027" y="5839883"/>
            <a:ext cx="3419251" cy="10181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96532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98A035C-BA16-4177-AD2E-3AECA5E6FF9F}"/>
              </a:ext>
            </a:extLst>
          </p:cNvPr>
          <p:cNvSpPr txBox="1"/>
          <p:nvPr/>
        </p:nvSpPr>
        <p:spPr>
          <a:xfrm>
            <a:off x="69933" y="31959"/>
            <a:ext cx="12039209" cy="64633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Допустими кандидати 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- Научни самостоятелни звена на БАН </a:t>
            </a: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Допустими </a:t>
            </a:r>
            <a:r>
              <a:rPr kumimoji="0" lang="bg-B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партньори: Научни самостоятелни звена на БАН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Споразумение </a:t>
            </a:r>
            <a:r>
              <a:rPr kumimoji="0" lang="bg-B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за </a:t>
            </a:r>
            <a:r>
              <a: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партньорство: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базовата 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организация и ръководителят на проекта; </a:t>
            </a: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партньорските 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организации; </a:t>
            </a: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целите 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на партньорството; </a:t>
            </a: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разпределението 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на дейностите по проектното предложение и отговорностите по изпълнението им; </a:t>
            </a: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учените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, ръководещи екипа на </a:t>
            </a: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проектното предложение от всяка организация; </a:t>
            </a: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разпределението 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на разходите и ползите, свързани с изпълнението на проектното предложение; </a:t>
            </a: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правила 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за широко разпространение на резултатите от научните изследвания при неизключителни и недискриминационни условия, например чрез преподаване, бази данни със свободен достъп, публикации или софтуер с отворен код; </a:t>
            </a: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други 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съотносими условия, вкл. конкретни права и задължения; </a:t>
            </a: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други 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условия, включително </a:t>
            </a:r>
            <a:r>
              <a:rPr kumimoji="0" lang="bg-B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достъп до закупеното от водещата организация ДМА и/или ДНА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изрична </a:t>
            </a:r>
            <a:r>
              <a:rPr kumimoji="0" lang="bg-B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клауза в партньорското споразумение, с което страните се съгласяват, че клаузите в Общите условия към Договора за финансиране се отнасят и към партньорите в споразумението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bg-BG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bg-BG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Споразумението 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за партньорство се подписва от ръководителите на организациите партньори и ръководителя на научния колектив от съответната организация.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ВАЖНО</a:t>
            </a:r>
            <a:r>
              <a:rPr kumimoji="0" lang="bg-B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kumimoji="0" lang="bg-B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Допускат се до два партньора на кандидат за проектно предложение</a:t>
            </a:r>
            <a:r>
              <a:rPr kumimoji="0" lang="bg-B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kumimoji="0" lang="bg-BG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6CEB5F3-076A-4104-BE8A-21A4E5139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842" y="0"/>
            <a:ext cx="4341133" cy="12926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805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6F9EF77-7EAF-4037-BC66-15D8A5B176A2}"/>
              </a:ext>
            </a:extLst>
          </p:cNvPr>
          <p:cNvSpPr txBox="1"/>
          <p:nvPr/>
        </p:nvSpPr>
        <p:spPr>
          <a:xfrm>
            <a:off x="0" y="-106425"/>
            <a:ext cx="12192001" cy="69644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Тематични направления</a:t>
            </a:r>
          </a:p>
          <a:p>
            <a:pPr algn="just"/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Област: Зелени технологии и ресурсна ефективност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1. Технологии за получаване на зелен (и жълт) водород и неговата преработка, съхранение, транспорт и приложение.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2. Иновативни решения за намаляване емисиите от въглероден диоксид и други парникови газове от енергетиката и промишлеността за устойчив климат (климатична неутралност).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3. Разработване на иновативни материали с екологична насоченост и висока приложност за по-добро качество на живот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4. Устойчив добив и преработка на рудни, нерудни полезни изкопаеми и инертни материали.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5. Нови технологии за устойчиво получаване, преработка и управление на биомаса (вкл. чрез химически, биохимически, електрохимически, биологически, плазмени, </a:t>
            </a:r>
            <a:r>
              <a:rPr lang="bg-BG" dirty="0" err="1">
                <a:latin typeface="Cambria" panose="02040503050406030204" pitchFamily="18" charset="0"/>
                <a:ea typeface="Cambria" panose="02040503050406030204" pitchFamily="18" charset="0"/>
              </a:rPr>
              <a:t>термохимически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 и др. процеси).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6. Иновативни методи и технологии за преработка на природни, битови и промишлени отпадъци и оползотворяване на получените суровини. </a:t>
            </a:r>
          </a:p>
          <a:p>
            <a:pPr algn="just"/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Област: 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Цифрови технологии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1. ИКТ в индустрията</a:t>
            </a:r>
          </a:p>
          <a:p>
            <a:pPr algn="just"/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2. Интернет технологии и услуги. Интернет на 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нещата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IoT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); </a:t>
            </a:r>
          </a:p>
          <a:p>
            <a:pPr algn="just"/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Големи/свързани данни (Big </a:t>
            </a:r>
            <a:r>
              <a:rPr lang="bg-BG" dirty="0" err="1">
                <a:latin typeface="Cambria" panose="02040503050406030204" pitchFamily="18" charset="0"/>
                <a:ea typeface="Cambria" panose="02040503050406030204" pitchFamily="18" charset="0"/>
              </a:rPr>
              <a:t>data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bg-BG" dirty="0" err="1">
                <a:latin typeface="Cambria" panose="02040503050406030204" pitchFamily="18" charset="0"/>
                <a:ea typeface="Cambria" panose="02040503050406030204" pitchFamily="18" charset="0"/>
              </a:rPr>
              <a:t>Linked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dirty="0" err="1">
                <a:latin typeface="Cambria" panose="02040503050406030204" pitchFamily="18" charset="0"/>
                <a:ea typeface="Cambria" panose="02040503050406030204" pitchFamily="18" charset="0"/>
              </a:rPr>
              <a:t>data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) и геопространствени данни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4. ИКТ в медицина, здравеопазване и спорт (теле-медицина, теле-грижа, мониторинг, персонализирана медицина и интелигентна асистенция, системи за разширена реалност (</a:t>
            </a:r>
            <a:r>
              <a:rPr lang="bg-BG" dirty="0" err="1">
                <a:latin typeface="Cambria" panose="02040503050406030204" pitchFamily="18" charset="0"/>
                <a:ea typeface="Cambria" panose="02040503050406030204" pitchFamily="18" charset="0"/>
              </a:rPr>
              <a:t>Augmented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dirty="0" err="1">
                <a:latin typeface="Cambria" panose="02040503050406030204" pitchFamily="18" charset="0"/>
                <a:ea typeface="Cambria" panose="02040503050406030204" pitchFamily="18" charset="0"/>
              </a:rPr>
              <a:t>reality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))</a:t>
            </a:r>
          </a:p>
          <a:p>
            <a:pPr algn="just"/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ВАЖНО: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Посочените в документацията поднаправления имат </a:t>
            </a:r>
            <a:endParaRPr lang="bg-B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ориентировъчен 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характер и нямат за цел да ограничат проектните </a:t>
            </a:r>
            <a:endParaRPr lang="bg-B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предложения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, които кореспондират с основните теми</a:t>
            </a:r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375477F-DD3A-4887-B2EB-FF7601684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1405" y="5815180"/>
            <a:ext cx="4130596" cy="122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574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EC09C10-BC2E-4E29-B499-74D9663F45A1}"/>
              </a:ext>
            </a:extLst>
          </p:cNvPr>
          <p:cNvSpPr txBox="1"/>
          <p:nvPr/>
        </p:nvSpPr>
        <p:spPr>
          <a:xfrm>
            <a:off x="0" y="-11340"/>
            <a:ext cx="12192000" cy="73250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endParaRPr lang="bg-BG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Допустими категории дейности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endParaRPr lang="bg-BG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algn="just">
              <a:buAutoNum type="arabicPeriod"/>
            </a:pP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Провеждане на независими научноизследователски дейности в тематичните направления, посочени в т. 4. от документацията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bg-B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bg-BG" dirty="0" smtClean="0">
                <a:latin typeface="Cambria" panose="02040503050406030204" pitchFamily="18" charset="0"/>
                <a:ea typeface="Cambria" panose="02040503050406030204" pitchFamily="18" charset="0"/>
              </a:rPr>
              <a:t>1.1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. Извършване на изследвания, изпитвания, измервания, включително и при използване на достъп до научноизследователски инфраструктури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1.2. Създаване и тестване на базови прототипи в лабораторна и/или симулирана среда и операционна среда.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1.3. Създаване на цифрови модели и тяхното валидиране.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1.4. Създаване на алгоритми и програми за </a:t>
            </a:r>
            <a:r>
              <a:rPr lang="bg-BG" dirty="0" err="1">
                <a:latin typeface="Cambria" panose="02040503050406030204" pitchFamily="18" charset="0"/>
                <a:ea typeface="Cambria" panose="02040503050406030204" pitchFamily="18" charset="0"/>
              </a:rPr>
              <a:t>прототипиране</a:t>
            </a:r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 и тестването им. </a:t>
            </a:r>
          </a:p>
          <a:p>
            <a:pPr algn="just">
              <a:spcBef>
                <a:spcPts val="600"/>
              </a:spcBef>
            </a:pP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2. Дейности, свързани с широко разпространение на резултатите от научните изследвания, при неизключителни и недискриминационни условия, включително чрез преподаване, бази данни със свободен достъп, открити публикации или софтуер с отворен код; </a:t>
            </a:r>
          </a:p>
          <a:p>
            <a:pPr algn="just">
              <a:spcBef>
                <a:spcPts val="600"/>
              </a:spcBef>
            </a:pP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3. Дейности по трансфер на знания, когато се извършват от научноизследователската/</a:t>
            </a:r>
            <a:r>
              <a:rPr lang="bg-BG" b="1" dirty="0" err="1">
                <a:latin typeface="Cambria" panose="02040503050406030204" pitchFamily="18" charset="0"/>
                <a:ea typeface="Cambria" panose="02040503050406030204" pitchFamily="18" charset="0"/>
              </a:rPr>
              <a:t>ите</a:t>
            </a: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 организация/и, изпълняваща/и проектното предложение и при изричното спазване на условията на Рамката; </a:t>
            </a:r>
          </a:p>
          <a:p>
            <a:pPr algn="just">
              <a:spcBef>
                <a:spcPts val="600"/>
              </a:spcBef>
            </a:pPr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4. Закупуване на дълготрайни материални и нематериални активи (ДМА и ДНА), както и на материали и консумативи, необходими за изпълнението на проекта: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4.1. Закупуване на оборудване (ДМА);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4.2. Закупуване на софтуер, лицензи и други нематериални активи (ДНА). </a:t>
            </a:r>
          </a:p>
          <a:p>
            <a:pPr algn="just"/>
            <a:r>
              <a:rPr lang="bg-BG" dirty="0">
                <a:latin typeface="Cambria" panose="02040503050406030204" pitchFamily="18" charset="0"/>
                <a:ea typeface="Cambria" panose="02040503050406030204" pitchFamily="18" charset="0"/>
              </a:rPr>
              <a:t>4.3. Закупуване на материали, реагенти, консумативи и др.</a:t>
            </a:r>
          </a:p>
          <a:p>
            <a:pPr algn="just">
              <a:spcBef>
                <a:spcPts val="600"/>
              </a:spcBef>
            </a:pPr>
            <a:r>
              <a:rPr lang="ru-RU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bg-BG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Дейности за организация и управление на проекта; </a:t>
            </a:r>
          </a:p>
          <a:p>
            <a:pPr algn="just"/>
            <a:r>
              <a:rPr lang="bg-BG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6. Дейности по информиране и публичност</a:t>
            </a:r>
            <a:r>
              <a:rPr lang="ru-RU" b="1" dirty="0" smtClean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/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300A0A2-5207-47CF-9150-0D0286291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9954" y="6131329"/>
            <a:ext cx="3354799" cy="9989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58035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>
                <a:lumMod val="95000"/>
              </a:schemeClr>
            </a:gs>
            <a:gs pos="100000">
              <a:schemeClr val="accent6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EE40D0B9-9A8F-485C-9D3F-64590880ED30}"/>
              </a:ext>
            </a:extLst>
          </p:cNvPr>
          <p:cNvSpPr txBox="1">
            <a:spLocks/>
          </p:cNvSpPr>
          <p:nvPr/>
        </p:nvSpPr>
        <p:spPr>
          <a:xfrm>
            <a:off x="70035" y="632233"/>
            <a:ext cx="12047984" cy="589285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bg-BG" sz="1600" b="1" dirty="0" smtClean="0">
                <a:latin typeface="+mj-lt"/>
                <a:ea typeface="Calibri"/>
                <a:cs typeface="Times New Roman"/>
              </a:rPr>
              <a:t>Дейности за организация и управление на проекта</a:t>
            </a:r>
            <a:r>
              <a:rPr lang="bg-BG" sz="1600" dirty="0" smtClean="0">
                <a:latin typeface="+mj-lt"/>
                <a:ea typeface="Calibri"/>
                <a:cs typeface="Times New Roman"/>
              </a:rPr>
              <a:t>;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bg-BG" sz="1600" dirty="0">
                <a:latin typeface="+mj-lt"/>
                <a:ea typeface="Calibri"/>
                <a:cs typeface="Times New Roman"/>
              </a:rPr>
              <a:t>дейности за административно </a:t>
            </a:r>
            <a:r>
              <a:rPr lang="bg-BG" sz="1600" dirty="0" smtClean="0">
                <a:latin typeface="+mj-lt"/>
                <a:ea typeface="Calibri"/>
                <a:cs typeface="Times New Roman"/>
              </a:rPr>
              <a:t> управление (назначаване на членовете на екипа, подготовка на заповеди и др. документи свързани с аминистриране на дейностите по проекта, подготовка на процедури по ЗОП (ако е приложимо) и др.  Посочва/т се експерт/и, които ще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ще участва/т в </a:t>
            </a:r>
            <a:r>
              <a:rPr lang="ru-RU" sz="1600" dirty="0" smtClean="0">
                <a:latin typeface="+mj-lt"/>
                <a:ea typeface="Calibri"/>
                <a:cs typeface="Times New Roman"/>
              </a:rPr>
              <a:t>административното управлението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на </a:t>
            </a:r>
            <a:r>
              <a:rPr lang="ru-RU" sz="1600" dirty="0" smtClean="0">
                <a:latin typeface="+mj-lt"/>
                <a:ea typeface="Calibri"/>
                <a:cs typeface="Times New Roman"/>
              </a:rPr>
              <a:t>проекта;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bg-BG" sz="1600" dirty="0">
                <a:latin typeface="+mj-lt"/>
                <a:ea typeface="Calibri"/>
                <a:cs typeface="Times New Roman"/>
              </a:rPr>
              <a:t>дейности за </a:t>
            </a:r>
            <a:r>
              <a:rPr lang="bg-BG" sz="1600" dirty="0" smtClean="0">
                <a:latin typeface="+mj-lt"/>
                <a:ea typeface="Calibri"/>
                <a:cs typeface="Times New Roman"/>
              </a:rPr>
              <a:t>финансово  </a:t>
            </a:r>
            <a:r>
              <a:rPr lang="bg-BG" sz="1600" dirty="0">
                <a:latin typeface="+mj-lt"/>
                <a:ea typeface="Calibri"/>
                <a:cs typeface="Times New Roman"/>
              </a:rPr>
              <a:t>управление </a:t>
            </a:r>
            <a:r>
              <a:rPr lang="bg-BG" sz="1600" dirty="0" smtClean="0">
                <a:latin typeface="+mj-lt"/>
                <a:ea typeface="Calibri"/>
                <a:cs typeface="Times New Roman"/>
              </a:rPr>
              <a:t>(извършване на плащания, осчетоводяване, подготовка на финансови отчети, контрол и мониторинг на финансовото изпълнение на проекта, и др.). </a:t>
            </a:r>
            <a:r>
              <a:rPr lang="ru-RU" sz="1600" dirty="0" smtClean="0">
                <a:latin typeface="+mj-lt"/>
                <a:ea typeface="Calibri"/>
                <a:cs typeface="Times New Roman"/>
              </a:rPr>
              <a:t>Посочва/т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се експерт/и, </a:t>
            </a:r>
            <a:r>
              <a:rPr lang="ru-RU" sz="1600" dirty="0" smtClean="0">
                <a:latin typeface="+mj-lt"/>
                <a:ea typeface="Calibri"/>
                <a:cs typeface="Times New Roman"/>
              </a:rPr>
              <a:t>който/ито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ще ще участва/т </a:t>
            </a:r>
            <a:r>
              <a:rPr lang="ru-RU" sz="1600" dirty="0" smtClean="0">
                <a:latin typeface="+mj-lt"/>
                <a:ea typeface="Calibri"/>
                <a:cs typeface="Times New Roman"/>
              </a:rPr>
              <a:t>във финансовото управление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на проекта;</a:t>
            </a:r>
            <a:endParaRPr lang="bg-BG" sz="1600" dirty="0" smtClean="0">
              <a:latin typeface="+mj-lt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bg-BG" sz="1600" dirty="0" smtClean="0">
              <a:latin typeface="+mj-lt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bg-BG" sz="1600" b="1" dirty="0" smtClean="0">
                <a:latin typeface="+mj-lt"/>
                <a:ea typeface="Calibri"/>
                <a:cs typeface="Times New Roman"/>
              </a:rPr>
              <a:t>Дейности по информиране и публичност</a:t>
            </a:r>
            <a:r>
              <a:rPr lang="bg-BG" sz="1600" dirty="0">
                <a:latin typeface="+mj-lt"/>
                <a:ea typeface="Calibri"/>
                <a:cs typeface="Times New Roman"/>
              </a:rPr>
              <a:t> </a:t>
            </a:r>
            <a:r>
              <a:rPr lang="bg-BG" sz="1600" dirty="0" smtClean="0">
                <a:latin typeface="+mj-lt"/>
                <a:ea typeface="Calibri"/>
                <a:cs typeface="Times New Roman"/>
              </a:rPr>
              <a:t>  (</a:t>
            </a:r>
            <a:r>
              <a:rPr lang="ru-RU" sz="1600" dirty="0" smtClean="0">
                <a:latin typeface="+mj-lt"/>
                <a:ea typeface="Calibri"/>
                <a:cs typeface="Times New Roman"/>
              </a:rPr>
              <a:t>РЪКОВОДСТВО за изпълнение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и отчитане на </a:t>
            </a:r>
            <a:r>
              <a:rPr lang="ru-RU" sz="1600" dirty="0" smtClean="0">
                <a:latin typeface="+mj-lt"/>
                <a:ea typeface="Calibri"/>
                <a:cs typeface="Times New Roman"/>
              </a:rPr>
              <a:t>инвестициите) </a:t>
            </a:r>
            <a:endParaRPr lang="en-GB" sz="1600" dirty="0" smtClean="0">
              <a:latin typeface="+mj-lt"/>
              <a:ea typeface="Calibri"/>
              <a:cs typeface="Times New Roman"/>
            </a:endParaRPr>
          </a:p>
          <a:p>
            <a:pPr marL="114300" indent="0">
              <a:buFont typeface="Arial" panose="020B0604020202020204" pitchFamily="34" charset="0"/>
              <a:buNone/>
            </a:pPr>
            <a:r>
              <a:rPr lang="bg-BG" sz="1600" dirty="0" smtClean="0">
                <a:latin typeface="+mj-lt"/>
              </a:rPr>
              <a:t>При всички мерки за информация, комуникация и публичност, предприети от краен получател, изрично се указва произходът на финансиране чрез поставяне на емблемата на ЕС в съответствие с посочените технически характеристики с упоменаване на „финансирано от Европейския съюз – NextGenerationEU“.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ru-RU" sz="1600" dirty="0" smtClean="0">
                <a:latin typeface="+mj-lt"/>
              </a:rPr>
              <a:t>• включва на уеб-сайта си, при наличието на такъв, кратко описание на изпълняваната инвестиция, включително на неговите цели и резултати, като откроява финансовата подкрепа от Европейския съюз чрез инструмента СледващоПоколениеЕС;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ru-RU" sz="1600" dirty="0" smtClean="0">
                <a:latin typeface="+mj-lt"/>
              </a:rPr>
              <a:t>• поставя минимум един плакат с информация за изпълняваната инвестиция (минимален размер А3), в който се споменава финансовата подкрепа от ЕС, на видно за обществеността място, напр. на входа на сградата, където се изпълнява инвестицията;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ru-RU" sz="1600" dirty="0" smtClean="0">
                <a:latin typeface="+mj-lt"/>
              </a:rPr>
              <a:t>• Документите/публикациите, свързани с изпълнението на проекта , на крайния получател, под каквато и да е форма и в каквото и да е средство за осведомяване, в това число и интернет, трябва да съдържа следното заявление: 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ru-RU" sz="1600" dirty="0" smtClean="0">
                <a:latin typeface="+mj-lt"/>
              </a:rPr>
              <a:t>“Този &lt;документ/публикация&gt; е създаден с финансовата подкрепа на Европейския съюз – СледващоПоколениеЕС. Цялата отговорност за съдържанието на документа се носи от &lt;наименование на крайния получател&gt; и при никакви обстоятелства не може да се приема, че този документ отразява официалното становище на Европейския съюз и &lt;наименование на СНД&gt;.“</a:t>
            </a:r>
          </a:p>
          <a:p>
            <a:pPr marL="114300" indent="0">
              <a:buFont typeface="Arial" panose="020B0604020202020204" pitchFamily="34" charset="0"/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4759" y="128272"/>
            <a:ext cx="3849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bg-BG" b="1" dirty="0">
                <a:latin typeface="Cambria" panose="02040503050406030204" pitchFamily="18" charset="0"/>
                <a:ea typeface="Cambria" panose="02040503050406030204" pitchFamily="18" charset="0"/>
              </a:rPr>
              <a:t>Допустими категории дейности: </a:t>
            </a:r>
          </a:p>
        </p:txBody>
      </p:sp>
    </p:spTree>
    <p:extLst>
      <p:ext uri="{BB962C8B-B14F-4D97-AF65-F5344CB8AC3E}">
        <p14:creationId xmlns:p14="http://schemas.microsoft.com/office/powerpoint/2010/main" val="423097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2894</Words>
  <Application>Microsoft Office PowerPoint</Application>
  <PresentationFormat>Custom</PresentationFormat>
  <Paragraphs>313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ФИНАНСИРАНЕ НА НАУЧНОИЗСЛЕДОВАТЕЛСКИ ПРОЕКТИ В ОБЛАСТТА НА ЗЕЛЕНИТЕ И ЦИФРОВИТЕ ТЕХНОЛОГИИ - 2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МЕТОДИКА ЗА ОЦЕНЯВАНЕ НА ПРОЕКТНИ ПРЕДЛОЖЕНИЯ</vt:lpstr>
      <vt:lpstr>МЕТОДИКА ЗА ОЦЕНЯВАНЕ НА ПРОЕКТНИ ПРЕДЛОЖЕНИЯ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ФИНАНСИРАНЕ НА НАУЧНОИЗСЛЕДОВАТЕЛСКИ ПРОЕКТИ В ОБЛАСТТА НА ЗЕЛЕНИТЕ И ЦИФРОВИТЕ ТЕХНОЛОГИИ</dc:title>
  <dc:creator>Гергана Пашева</dc:creator>
  <cp:lastModifiedBy>Neli</cp:lastModifiedBy>
  <cp:revision>50</cp:revision>
  <dcterms:created xsi:type="dcterms:W3CDTF">2023-10-04T12:46:15Z</dcterms:created>
  <dcterms:modified xsi:type="dcterms:W3CDTF">2024-06-06T07:53:59Z</dcterms:modified>
</cp:coreProperties>
</file>